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57" r:id="rId8"/>
    <p:sldId id="258" r:id="rId9"/>
  </p:sldIdLst>
  <p:sldSz cx="12192000" cy="6858000"/>
  <p:notesSz cx="6858000" cy="9144000"/>
  <p:defaultTextStyle>
    <a:defPPr>
      <a:defRPr lang="sk-SK"/>
    </a:defPPr>
    <a:lvl1pPr marL="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3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86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3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73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17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6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03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47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008000"/>
    <a:srgbClr val="FFFFCC"/>
    <a:srgbClr val="FFFFBD"/>
    <a:srgbClr val="FFFF99"/>
    <a:srgbClr val="CCFF99"/>
    <a:srgbClr val="99FF66"/>
    <a:srgbClr val="990000"/>
    <a:srgbClr val="990033"/>
    <a:srgbClr val="FFE7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Štýl s motívom 1 - zvýrazneni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44" autoAdjust="0"/>
    <p:restoredTop sz="94660"/>
  </p:normalViewPr>
  <p:slideViewPr>
    <p:cSldViewPr snapToGrid="0">
      <p:cViewPr varScale="1">
        <p:scale>
          <a:sx n="70" d="100"/>
          <a:sy n="70" d="100"/>
        </p:scale>
        <p:origin x="582" y="48"/>
      </p:cViewPr>
      <p:guideLst>
        <p:guide orient="horz" pos="2160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2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5999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2" y="3602041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173" indent="0" algn="ctr">
              <a:buNone/>
              <a:defRPr sz="2800"/>
            </a:lvl2pPr>
            <a:lvl3pPr marL="914343" indent="0" algn="ctr">
              <a:buNone/>
              <a:defRPr sz="2400"/>
            </a:lvl3pPr>
            <a:lvl4pPr marL="1371517" indent="0" algn="ctr">
              <a:buNone/>
              <a:defRPr sz="2000"/>
            </a:lvl4pPr>
            <a:lvl5pPr marL="1828690" indent="0" algn="ctr">
              <a:buNone/>
              <a:defRPr sz="2000"/>
            </a:lvl5pPr>
            <a:lvl6pPr marL="2285861" indent="0" algn="ctr">
              <a:buNone/>
              <a:defRPr sz="2000"/>
            </a:lvl6pPr>
            <a:lvl7pPr marL="2743034" indent="0" algn="ctr">
              <a:buNone/>
              <a:defRPr sz="2000"/>
            </a:lvl7pPr>
            <a:lvl8pPr marL="3200204" indent="0" algn="ctr">
              <a:buNone/>
              <a:defRPr sz="2000"/>
            </a:lvl8pPr>
            <a:lvl9pPr marL="3657377" indent="0" algn="ctr">
              <a:buNone/>
              <a:defRPr sz="2000"/>
            </a:lvl9pPr>
          </a:lstStyle>
          <a:p>
            <a:r>
              <a:rPr lang="sk-SK" smtClean="0"/>
              <a:t>Upravte štýl predlohy podnadpisov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CDE64-14D1-436B-9698-CE24FF7DA7A5}" type="datetimeFigureOut">
              <a:rPr lang="sk-SK" smtClean="0"/>
              <a:t>16.4.2018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064AA-D060-4F4C-897F-CA1C352B1004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7904681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CDE64-14D1-436B-9698-CE24FF7DA7A5}" type="datetimeFigureOut">
              <a:rPr lang="sk-SK" smtClean="0"/>
              <a:t>16.4.2018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064AA-D060-4F4C-897F-CA1C352B1004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911426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0363"/>
            <a:ext cx="2628900" cy="5811838"/>
          </a:xfrm>
        </p:spPr>
        <p:txBody>
          <a:bodyPr vert="eaVert"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0365"/>
            <a:ext cx="7734300" cy="5811837"/>
          </a:xfrm>
        </p:spPr>
        <p:txBody>
          <a:bodyPr vert="eaVer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CDE64-14D1-436B-9698-CE24FF7DA7A5}" type="datetimeFigureOut">
              <a:rPr lang="sk-SK" smtClean="0"/>
              <a:t>16.4.2018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064AA-D060-4F4C-897F-CA1C352B1004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737278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CDE64-14D1-436B-9698-CE24FF7DA7A5}" type="datetimeFigureOut">
              <a:rPr lang="sk-SK" smtClean="0"/>
              <a:t>16.4.2018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064AA-D060-4F4C-897F-CA1C352B1004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931147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12427"/>
            <a:ext cx="10515600" cy="2851208"/>
          </a:xfrm>
        </p:spPr>
        <p:txBody>
          <a:bodyPr anchor="b">
            <a:normAutofit/>
          </a:bodyPr>
          <a:lstStyle>
            <a:lvl1pPr>
              <a:defRPr sz="5999" b="0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52634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173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2pPr>
            <a:lvl3pPr marL="914343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3pPr>
            <a:lvl4pPr marL="1371517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4pPr>
            <a:lvl5pPr marL="1828690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5pPr>
            <a:lvl6pPr marL="2285861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6pPr>
            <a:lvl7pPr marL="2743034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7pPr>
            <a:lvl8pPr marL="3200204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8pPr>
            <a:lvl9pPr marL="3657377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CDE64-14D1-436B-9698-CE24FF7DA7A5}" type="datetimeFigureOut">
              <a:rPr lang="sk-SK" smtClean="0"/>
              <a:t>16.4.2018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064AA-D060-4F4C-897F-CA1C352B1004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998642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31" y="1828802"/>
            <a:ext cx="5181599" cy="4351337"/>
          </a:xfrm>
        </p:spPr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3" y="1828802"/>
            <a:ext cx="5181599" cy="4351337"/>
          </a:xfrm>
        </p:spPr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CDE64-14D1-436B-9698-CE24FF7DA7A5}" type="datetimeFigureOut">
              <a:rPr lang="sk-SK" smtClean="0"/>
              <a:t>16.4.2018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064AA-D060-4F4C-897F-CA1C352B1004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256032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30" y="1681850"/>
            <a:ext cx="5156199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173" indent="0">
              <a:buNone/>
              <a:defRPr sz="2000" b="1"/>
            </a:lvl2pPr>
            <a:lvl3pPr marL="914343" indent="0">
              <a:buNone/>
              <a:defRPr sz="1799" b="1"/>
            </a:lvl3pPr>
            <a:lvl4pPr marL="1371517" indent="0">
              <a:buNone/>
              <a:defRPr sz="1599" b="1"/>
            </a:lvl4pPr>
            <a:lvl5pPr marL="1828690" indent="0">
              <a:buNone/>
              <a:defRPr sz="1599" b="1"/>
            </a:lvl5pPr>
            <a:lvl6pPr marL="2285861" indent="0">
              <a:buNone/>
              <a:defRPr sz="1599" b="1"/>
            </a:lvl6pPr>
            <a:lvl7pPr marL="2743034" indent="0">
              <a:buNone/>
              <a:defRPr sz="1599" b="1"/>
            </a:lvl7pPr>
            <a:lvl8pPr marL="3200204" indent="0">
              <a:buNone/>
              <a:defRPr sz="1599" b="1"/>
            </a:lvl8pPr>
            <a:lvl9pPr marL="3657377" indent="0">
              <a:buNone/>
              <a:defRPr sz="1599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30" y="2507554"/>
            <a:ext cx="5156199" cy="3680525"/>
          </a:xfrm>
        </p:spPr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855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173" indent="0">
              <a:buNone/>
              <a:defRPr sz="2000" b="1"/>
            </a:lvl2pPr>
            <a:lvl3pPr marL="914343" indent="0">
              <a:buNone/>
              <a:defRPr sz="1799" b="1"/>
            </a:lvl3pPr>
            <a:lvl4pPr marL="1371517" indent="0">
              <a:buNone/>
              <a:defRPr sz="1599" b="1"/>
            </a:lvl4pPr>
            <a:lvl5pPr marL="1828690" indent="0">
              <a:buNone/>
              <a:defRPr sz="1599" b="1"/>
            </a:lvl5pPr>
            <a:lvl6pPr marL="2285861" indent="0">
              <a:buNone/>
              <a:defRPr sz="1599" b="1"/>
            </a:lvl6pPr>
            <a:lvl7pPr marL="2743034" indent="0">
              <a:buNone/>
              <a:defRPr sz="1599" b="1"/>
            </a:lvl7pPr>
            <a:lvl8pPr marL="3200204" indent="0">
              <a:buNone/>
              <a:defRPr sz="1599" b="1"/>
            </a:lvl8pPr>
            <a:lvl9pPr marL="3657377" indent="0">
              <a:buNone/>
              <a:defRPr sz="1599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7554"/>
            <a:ext cx="5181601" cy="3680525"/>
          </a:xfrm>
        </p:spPr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CDE64-14D1-436B-9698-CE24FF7DA7A5}" type="datetimeFigureOut">
              <a:rPr lang="sk-SK" smtClean="0"/>
              <a:t>16.4.2018</a:t>
            </a:fld>
            <a:endParaRPr lang="sk-S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064AA-D060-4F4C-897F-CA1C352B1004}" type="slidenum">
              <a:rPr lang="sk-SK" smtClean="0"/>
              <a:t>‹#›</a:t>
            </a:fld>
            <a:endParaRPr lang="sk-SK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3247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CDE64-14D1-436B-9698-CE24FF7DA7A5}" type="datetimeFigureOut">
              <a:rPr lang="sk-SK" smtClean="0"/>
              <a:t>16.4.2018</a:t>
            </a:fld>
            <a:endParaRPr lang="sk-S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064AA-D060-4F4C-897F-CA1C352B1004}" type="slidenum">
              <a:rPr lang="sk-SK" smtClean="0"/>
              <a:t>‹#›</a:t>
            </a:fld>
            <a:endParaRPr lang="sk-SK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015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CDE64-14D1-436B-9698-CE24FF7DA7A5}" type="datetimeFigureOut">
              <a:rPr lang="sk-SK" smtClean="0"/>
              <a:t>16.4.2018</a:t>
            </a:fld>
            <a:endParaRPr lang="sk-S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064AA-D060-4F4C-897F-CA1C352B1004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587890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9" y="457201"/>
            <a:ext cx="3931920" cy="1600197"/>
          </a:xfrm>
        </p:spPr>
        <p:txBody>
          <a:bodyPr anchor="b">
            <a:normAutofit/>
          </a:bodyPr>
          <a:lstStyle>
            <a:lvl1pPr>
              <a:defRPr sz="3199" b="0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2" y="990601"/>
            <a:ext cx="6172200" cy="4876800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9" y="2057401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599"/>
            </a:lvl1pPr>
            <a:lvl2pPr marL="457173" indent="0">
              <a:buNone/>
              <a:defRPr sz="1200"/>
            </a:lvl2pPr>
            <a:lvl3pPr marL="914343" indent="0">
              <a:buNone/>
              <a:defRPr sz="1000"/>
            </a:lvl3pPr>
            <a:lvl4pPr marL="1371517" indent="0">
              <a:buNone/>
              <a:defRPr sz="900"/>
            </a:lvl4pPr>
            <a:lvl5pPr marL="1828690" indent="0">
              <a:buNone/>
              <a:defRPr sz="900"/>
            </a:lvl5pPr>
            <a:lvl6pPr marL="2285861" indent="0">
              <a:buNone/>
              <a:defRPr sz="900"/>
            </a:lvl6pPr>
            <a:lvl7pPr marL="2743034" indent="0">
              <a:buNone/>
              <a:defRPr sz="900"/>
            </a:lvl7pPr>
            <a:lvl8pPr marL="3200204" indent="0">
              <a:buNone/>
              <a:defRPr sz="900"/>
            </a:lvl8pPr>
            <a:lvl9pPr marL="3657377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CDE64-14D1-436B-9698-CE24FF7DA7A5}" type="datetimeFigureOut">
              <a:rPr lang="sk-SK" smtClean="0"/>
              <a:t>16.4.2018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064AA-D060-4F4C-897F-CA1C352B1004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7564639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9" y="457203"/>
            <a:ext cx="3931920" cy="1600200"/>
          </a:xfrm>
        </p:spPr>
        <p:txBody>
          <a:bodyPr anchor="b">
            <a:normAutofit/>
          </a:bodyPr>
          <a:lstStyle>
            <a:lvl1pPr>
              <a:defRPr sz="3199" b="0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2" y="990601"/>
            <a:ext cx="6172200" cy="4876800"/>
          </a:xfrm>
        </p:spPr>
        <p:txBody>
          <a:bodyPr/>
          <a:lstStyle>
            <a:lvl1pPr marL="0" indent="0">
              <a:buNone/>
              <a:defRPr sz="3199"/>
            </a:lvl1pPr>
            <a:lvl2pPr marL="457173" indent="0">
              <a:buNone/>
              <a:defRPr sz="2800"/>
            </a:lvl2pPr>
            <a:lvl3pPr marL="914343" indent="0">
              <a:buNone/>
              <a:defRPr sz="2400"/>
            </a:lvl3pPr>
            <a:lvl4pPr marL="1371517" indent="0">
              <a:buNone/>
              <a:defRPr sz="2000"/>
            </a:lvl4pPr>
            <a:lvl5pPr marL="1828690" indent="0">
              <a:buNone/>
              <a:defRPr sz="2000"/>
            </a:lvl5pPr>
            <a:lvl6pPr marL="2285861" indent="0">
              <a:buNone/>
              <a:defRPr sz="2000"/>
            </a:lvl6pPr>
            <a:lvl7pPr marL="2743034" indent="0">
              <a:buNone/>
              <a:defRPr sz="2000"/>
            </a:lvl7pPr>
            <a:lvl8pPr marL="3200204" indent="0">
              <a:buNone/>
              <a:defRPr sz="2000"/>
            </a:lvl8pPr>
            <a:lvl9pPr marL="3657377" indent="0">
              <a:buNone/>
              <a:defRPr sz="2000"/>
            </a:lvl9pPr>
          </a:lstStyle>
          <a:p>
            <a:r>
              <a:rPr lang="sk-SK" smtClean="0"/>
              <a:t>Ak chcete pridať obrázok, kliknite na ikonu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9" y="2057401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599"/>
            </a:lvl1pPr>
            <a:lvl2pPr marL="457173" indent="0">
              <a:buNone/>
              <a:defRPr sz="1200"/>
            </a:lvl2pPr>
            <a:lvl3pPr marL="914343" indent="0">
              <a:buNone/>
              <a:defRPr sz="1000"/>
            </a:lvl3pPr>
            <a:lvl4pPr marL="1371517" indent="0">
              <a:buNone/>
              <a:defRPr sz="900"/>
            </a:lvl4pPr>
            <a:lvl5pPr marL="1828690" indent="0">
              <a:buNone/>
              <a:defRPr sz="900"/>
            </a:lvl5pPr>
            <a:lvl6pPr marL="2285861" indent="0">
              <a:buNone/>
              <a:defRPr sz="900"/>
            </a:lvl6pPr>
            <a:lvl7pPr marL="2743034" indent="0">
              <a:buNone/>
              <a:defRPr sz="900"/>
            </a:lvl7pPr>
            <a:lvl8pPr marL="3200204" indent="0">
              <a:buNone/>
              <a:defRPr sz="900"/>
            </a:lvl8pPr>
            <a:lvl9pPr marL="3657377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CDE64-14D1-436B-9698-CE24FF7DA7A5}" type="datetimeFigureOut">
              <a:rPr lang="sk-SK" smtClean="0"/>
              <a:t>16.4.2018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064AA-D060-4F4C-897F-CA1C352B1004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226685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2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2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350"/>
            <a:ext cx="27432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A76CDE64-14D1-436B-9698-CE24FF7DA7A5}" type="datetimeFigureOut">
              <a:rPr lang="sk-SK" smtClean="0"/>
              <a:t>16.4.2018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2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30" y="6356350"/>
            <a:ext cx="27432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D064AA-D060-4F4C-897F-CA1C352B1004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490376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43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6" indent="-228586" algn="l" defTabSz="914343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59" indent="-228586" algn="l" defTabSz="914343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31" indent="-228586" algn="l" defTabSz="914343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03" indent="-228586" algn="l" defTabSz="914343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7275" indent="-228586" algn="l" defTabSz="914343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4447" indent="-228586" algn="l" defTabSz="914343" rtl="0" eaLnBrk="1" latinLnBrk="0" hangingPunct="1">
        <a:spcBef>
          <a:spcPct val="20000"/>
        </a:spcBef>
        <a:buFont typeface="Wingdings 2" pitchFamily="18" charset="2"/>
        <a:buChar char="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1620" indent="-228586" algn="l" defTabSz="914343" rtl="0" eaLnBrk="1" latinLnBrk="0" hangingPunct="1">
        <a:spcBef>
          <a:spcPct val="20000"/>
        </a:spcBef>
        <a:buFont typeface="Wingdings 2" pitchFamily="18" charset="2"/>
        <a:buChar char="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8792" indent="-228586" algn="l" defTabSz="914343" rtl="0" eaLnBrk="1" latinLnBrk="0" hangingPunct="1">
        <a:spcBef>
          <a:spcPct val="20000"/>
        </a:spcBef>
        <a:buFont typeface="Wingdings 2" pitchFamily="18" charset="2"/>
        <a:buChar char="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963" indent="-228586" algn="l" defTabSz="914343" rtl="0" eaLnBrk="1" latinLnBrk="0" hangingPunct="1">
        <a:spcBef>
          <a:spcPct val="20000"/>
        </a:spcBef>
        <a:buFont typeface="Wingdings 2" pitchFamily="18" charset="2"/>
        <a:buChar char="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173" algn="l" defTabSz="9143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343" algn="l" defTabSz="9143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517" algn="l" defTabSz="9143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690" algn="l" defTabSz="9143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861" algn="l" defTabSz="9143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3034" algn="l" defTabSz="9143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200204" algn="l" defTabSz="9143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7377" algn="l" defTabSz="9143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ĺžnik 9"/>
          <p:cNvSpPr/>
          <p:nvPr/>
        </p:nvSpPr>
        <p:spPr>
          <a:xfrm>
            <a:off x="58198" y="5624119"/>
            <a:ext cx="5873856" cy="1170192"/>
          </a:xfrm>
          <a:prstGeom prst="rect">
            <a:avLst/>
          </a:prstGeom>
          <a:solidFill>
            <a:srgbClr val="FFCC99"/>
          </a:solidFill>
        </p:spPr>
        <p:txBody>
          <a:bodyPr wrap="square">
            <a:spAutoFit/>
          </a:bodyPr>
          <a:lstStyle/>
          <a:p>
            <a:r>
              <a:rPr lang="sk-SK" sz="1401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Komenského </a:t>
            </a:r>
            <a:r>
              <a:rPr lang="sk-SK" sz="1401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kamarát - časopis </a:t>
            </a:r>
            <a:r>
              <a:rPr lang="sk-SK" sz="1401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 voľný čas a </a:t>
            </a:r>
            <a:r>
              <a:rPr lang="sk-SK" sz="1401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oddych</a:t>
            </a:r>
          </a:p>
          <a:p>
            <a:r>
              <a:rPr lang="sk-SK" sz="1401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Vychádza od roku 1998</a:t>
            </a:r>
            <a:endParaRPr lang="sk-SK" sz="1401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k-SK" sz="1401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Vydáva ZŠ Komenského 135/6 , Medzilaborce</a:t>
            </a:r>
          </a:p>
          <a:p>
            <a:r>
              <a:rPr lang="sk-SK" sz="1401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Redakčná rada : žiaci z mediálneho krúžku a PhDr. N. </a:t>
            </a:r>
            <a:r>
              <a:rPr lang="sk-SK" sz="1401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Hriseňková</a:t>
            </a:r>
            <a:endParaRPr lang="sk-SK" sz="1401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k-SK" sz="1401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Zdroje: príspevky žiakov, redakčnej rady a internet</a:t>
            </a:r>
          </a:p>
        </p:txBody>
      </p:sp>
      <p:sp>
        <p:nvSpPr>
          <p:cNvPr id="12" name="Obdĺžnik 11"/>
          <p:cNvSpPr/>
          <p:nvPr/>
        </p:nvSpPr>
        <p:spPr>
          <a:xfrm>
            <a:off x="6280509" y="115321"/>
            <a:ext cx="5911491" cy="175432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sk-SK" sz="4399" b="1" dirty="0">
                <a:ln/>
                <a:solidFill>
                  <a:srgbClr val="002060"/>
                </a:solidFill>
                <a:latin typeface="Copperplate Gothic Bold" panose="020E0705020206020404" pitchFamily="34" charset="0"/>
              </a:rPr>
              <a:t> </a:t>
            </a:r>
            <a:r>
              <a:rPr lang="sk-SK" sz="5400" b="1" dirty="0">
                <a:ln/>
                <a:solidFill>
                  <a:srgbClr val="00DA0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KOMENSKÉHO</a:t>
            </a:r>
          </a:p>
          <a:p>
            <a:pPr algn="ctr"/>
            <a:r>
              <a:rPr lang="sk-SK" sz="5400" b="1" dirty="0">
                <a:ln/>
                <a:solidFill>
                  <a:srgbClr val="00DA0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KAMARÁT</a:t>
            </a:r>
          </a:p>
        </p:txBody>
      </p:sp>
      <p:sp>
        <p:nvSpPr>
          <p:cNvPr id="4" name="BlokTextu 3"/>
          <p:cNvSpPr txBox="1"/>
          <p:nvPr/>
        </p:nvSpPr>
        <p:spPr>
          <a:xfrm>
            <a:off x="3532341" y="4070960"/>
            <a:ext cx="1678487" cy="369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799" b="1" i="1" dirty="0">
                <a:solidFill>
                  <a:schemeClr val="bg1"/>
                </a:solidFill>
              </a:rPr>
              <a:t>Redakčná rada</a:t>
            </a:r>
          </a:p>
        </p:txBody>
      </p:sp>
      <p:sp>
        <p:nvSpPr>
          <p:cNvPr id="2" name="BlokTextu 1"/>
          <p:cNvSpPr txBox="1"/>
          <p:nvPr/>
        </p:nvSpPr>
        <p:spPr>
          <a:xfrm>
            <a:off x="7620000" y="5473005"/>
            <a:ext cx="4572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4800" b="1" dirty="0" smtClean="0">
                <a:solidFill>
                  <a:srgbClr val="FF6600"/>
                </a:solidFill>
                <a:latin typeface="Gigi" panose="04040504061007020D02" pitchFamily="82" charset="0"/>
              </a:rPr>
              <a:t>  </a:t>
            </a:r>
            <a:r>
              <a:rPr lang="sk-SK" sz="4400" b="1" dirty="0" smtClean="0">
                <a:solidFill>
                  <a:srgbClr val="FF6600"/>
                </a:solidFill>
                <a:latin typeface="Gigi" panose="04040504061007020D02" pitchFamily="82" charset="0"/>
              </a:rPr>
              <a:t>letné vydanie</a:t>
            </a:r>
          </a:p>
          <a:p>
            <a:r>
              <a:rPr lang="sk-SK" sz="3600" b="1" dirty="0" smtClean="0">
                <a:solidFill>
                  <a:srgbClr val="FF6600"/>
                </a:solidFill>
                <a:latin typeface="Gigi" panose="04040504061007020D02" pitchFamily="82" charset="0"/>
              </a:rPr>
              <a:t> školský rok 2015/2016</a:t>
            </a:r>
            <a:endParaRPr lang="sk-SK" sz="3600" b="1" dirty="0">
              <a:solidFill>
                <a:srgbClr val="FF6600"/>
              </a:solidFill>
              <a:latin typeface="Gigi" panose="04040504061007020D02" pitchFamily="82" charset="0"/>
            </a:endParaRPr>
          </a:p>
        </p:txBody>
      </p:sp>
      <p:pic>
        <p:nvPicPr>
          <p:cNvPr id="3" name="Obrázo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0509" y="5688192"/>
            <a:ext cx="1544251" cy="914916"/>
          </a:xfrm>
          <a:prstGeom prst="rect">
            <a:avLst/>
          </a:prstGeom>
        </p:spPr>
      </p:pic>
      <p:pic>
        <p:nvPicPr>
          <p:cNvPr id="6" name="Obrázo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7548" y="1869647"/>
            <a:ext cx="5737411" cy="3603358"/>
          </a:xfrm>
          <a:prstGeom prst="roundRect">
            <a:avLst>
              <a:gd name="adj" fmla="val 16667"/>
            </a:avLst>
          </a:prstGeom>
          <a:ln w="38100">
            <a:solidFill>
              <a:srgbClr val="008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BlokTextu 4"/>
          <p:cNvSpPr txBox="1"/>
          <p:nvPr/>
        </p:nvSpPr>
        <p:spPr>
          <a:xfrm>
            <a:off x="1196788" y="115321"/>
            <a:ext cx="283733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b="1" i="1" dirty="0" smtClean="0">
                <a:solidFill>
                  <a:srgbClr val="D60093"/>
                </a:solidFill>
                <a:latin typeface="Forte" panose="03060902040502070203" pitchFamily="66" charset="0"/>
              </a:rPr>
              <a:t>Č</a:t>
            </a:r>
            <a:r>
              <a:rPr lang="sk-SK" sz="2000" dirty="0" smtClean="0">
                <a:solidFill>
                  <a:srgbClr val="D60093"/>
                </a:solidFill>
                <a:latin typeface="Forte" panose="03060902040502070203" pitchFamily="66" charset="0"/>
              </a:rPr>
              <a:t>o </a:t>
            </a:r>
            <a:r>
              <a:rPr lang="sk-SK" sz="2000" dirty="0">
                <a:solidFill>
                  <a:srgbClr val="D60093"/>
                </a:solidFill>
                <a:latin typeface="Forte" panose="03060902040502070203" pitchFamily="66" charset="0"/>
              </a:rPr>
              <a:t>na srdci, to na jazyku </a:t>
            </a:r>
          </a:p>
          <a:p>
            <a:r>
              <a:rPr lang="sk-SK" dirty="0" smtClean="0"/>
              <a:t>      </a:t>
            </a:r>
            <a:r>
              <a:rPr lang="sk-SK" b="1" dirty="0" smtClean="0">
                <a:solidFill>
                  <a:srgbClr val="7030A0"/>
                </a:solidFill>
              </a:rPr>
              <a:t>Odkazy na záver...</a:t>
            </a:r>
            <a:endParaRPr lang="sk-SK" b="1" dirty="0">
              <a:solidFill>
                <a:srgbClr val="7030A0"/>
              </a:solidFill>
            </a:endParaRPr>
          </a:p>
        </p:txBody>
      </p:sp>
      <p:sp>
        <p:nvSpPr>
          <p:cNvPr id="7" name="BlokTextu 6"/>
          <p:cNvSpPr txBox="1"/>
          <p:nvPr/>
        </p:nvSpPr>
        <p:spPr>
          <a:xfrm>
            <a:off x="-1819" y="792429"/>
            <a:ext cx="5933873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b="1" dirty="0" smtClean="0">
                <a:solidFill>
                  <a:srgbClr val="008000"/>
                </a:solidFill>
                <a:latin typeface="Segoe Script" panose="020B0504020000000003" pitchFamily="34" charset="0"/>
              </a:rPr>
              <a:t>V budúcom šk. roku by učitelia nemuseli vždy meniť heslo od </a:t>
            </a:r>
            <a:r>
              <a:rPr lang="sk-SK" sz="1400" b="1" dirty="0" err="1" smtClean="0">
                <a:solidFill>
                  <a:srgbClr val="008000"/>
                </a:solidFill>
                <a:latin typeface="Segoe Script" panose="020B0504020000000003" pitchFamily="34" charset="0"/>
              </a:rPr>
              <a:t>wifi</a:t>
            </a:r>
            <a:r>
              <a:rPr lang="sk-SK" sz="1400" b="1" dirty="0" smtClean="0">
                <a:solidFill>
                  <a:srgbClr val="008000"/>
                </a:solidFill>
                <a:latin typeface="Segoe Script" panose="020B0504020000000003" pitchFamily="34" charset="0"/>
              </a:rPr>
              <a:t>. </a:t>
            </a:r>
            <a:r>
              <a:rPr lang="it-IT" sz="1400" b="1" dirty="0">
                <a:solidFill>
                  <a:srgbClr val="008000"/>
                </a:solidFill>
                <a:latin typeface="Segoe Script" panose="020B0504020000000003" pitchFamily="34" charset="0"/>
              </a:rPr>
              <a:t>P.S. Aj tak sa ho dozvieme</a:t>
            </a:r>
            <a:r>
              <a:rPr lang="it-IT" sz="1400" b="1" dirty="0" smtClean="0">
                <a:solidFill>
                  <a:srgbClr val="008000"/>
                </a:solidFill>
                <a:latin typeface="Segoe Script" panose="020B0504020000000003" pitchFamily="34" charset="0"/>
              </a:rPr>
              <a:t>.</a:t>
            </a:r>
            <a:r>
              <a:rPr lang="sk-SK" sz="1400" b="1" dirty="0" smtClean="0">
                <a:solidFill>
                  <a:srgbClr val="008000"/>
                </a:solidFill>
                <a:latin typeface="Segoe Script" panose="020B0504020000000003" pitchFamily="34" charset="0"/>
              </a:rPr>
              <a:t>       /</a:t>
            </a:r>
            <a:r>
              <a:rPr lang="sk-SK" sz="1400" b="1" dirty="0" err="1" smtClean="0">
                <a:solidFill>
                  <a:srgbClr val="008000"/>
                </a:solidFill>
                <a:latin typeface="Segoe Script" panose="020B0504020000000003" pitchFamily="34" charset="0"/>
              </a:rPr>
              <a:t>Aurelko</a:t>
            </a:r>
            <a:r>
              <a:rPr lang="sk-SK" sz="1400" b="1" dirty="0" smtClean="0">
                <a:solidFill>
                  <a:srgbClr val="008000"/>
                </a:solidFill>
                <a:latin typeface="Segoe Script" panose="020B0504020000000003" pitchFamily="34" charset="0"/>
              </a:rPr>
              <a:t>/</a:t>
            </a:r>
          </a:p>
          <a:p>
            <a:endParaRPr lang="sk-SK" sz="1400" b="1" dirty="0"/>
          </a:p>
          <a:p>
            <a:r>
              <a:rPr lang="sk-SK" sz="1400" b="1" dirty="0" smtClean="0">
                <a:solidFill>
                  <a:srgbClr val="C00000"/>
                </a:solidFill>
              </a:rPr>
              <a:t>Žiadame, aby učitelia prestali zbierať mobily. „Neberte nám mobily!!!“</a:t>
            </a:r>
          </a:p>
          <a:p>
            <a:r>
              <a:rPr lang="sk-SK" sz="1400" b="1" dirty="0">
                <a:solidFill>
                  <a:srgbClr val="C00000"/>
                </a:solidFill>
              </a:rPr>
              <a:t> </a:t>
            </a:r>
            <a:r>
              <a:rPr lang="sk-SK" sz="1400" b="1" dirty="0" smtClean="0">
                <a:solidFill>
                  <a:srgbClr val="C00000"/>
                </a:solidFill>
              </a:rPr>
              <a:t>                                         /</a:t>
            </a:r>
            <a:r>
              <a:rPr lang="sk-SK" sz="1400" b="1" dirty="0" err="1" smtClean="0">
                <a:solidFill>
                  <a:srgbClr val="C00000"/>
                </a:solidFill>
              </a:rPr>
              <a:t>Hnedoočko</a:t>
            </a:r>
            <a:r>
              <a:rPr lang="sk-SK" sz="1400" b="1" dirty="0" smtClean="0">
                <a:solidFill>
                  <a:srgbClr val="C00000"/>
                </a:solidFill>
              </a:rPr>
              <a:t>/</a:t>
            </a:r>
          </a:p>
          <a:p>
            <a:endParaRPr lang="sk-SK" sz="1200" b="1" dirty="0"/>
          </a:p>
          <a:p>
            <a:r>
              <a:rPr lang="sk-SK" sz="1200" b="1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...aby boli len maximálne dve písomky na deň!  / L.T. /</a:t>
            </a:r>
          </a:p>
          <a:p>
            <a:endParaRPr lang="sk-SK" sz="1400" b="1" dirty="0"/>
          </a:p>
          <a:p>
            <a:r>
              <a:rPr lang="sk-SK" sz="1400" b="1" dirty="0" smtClean="0">
                <a:solidFill>
                  <a:srgbClr val="CC0099"/>
                </a:solidFill>
              </a:rPr>
              <a:t>8. B odkazuje, aby v budúcom školskom roku mali triedu pri 8. A</a:t>
            </a:r>
          </a:p>
          <a:p>
            <a:endParaRPr lang="sk-SK" sz="1400" b="1" dirty="0"/>
          </a:p>
          <a:p>
            <a:r>
              <a:rPr lang="sk-SK" sz="1600" b="1" dirty="0" smtClean="0">
                <a:solidFill>
                  <a:schemeClr val="bg2">
                    <a:lumMod val="25000"/>
                  </a:schemeClr>
                </a:solidFill>
              </a:rPr>
              <a:t>Páčilo by sa mi, keby bolo viac voľných dní. /</a:t>
            </a:r>
            <a:r>
              <a:rPr lang="sk-SK" sz="1600" b="1" dirty="0" err="1" smtClean="0">
                <a:solidFill>
                  <a:schemeClr val="bg2">
                    <a:lumMod val="25000"/>
                  </a:schemeClr>
                </a:solidFill>
              </a:rPr>
              <a:t>Blonďačik</a:t>
            </a:r>
            <a:r>
              <a:rPr lang="sk-SK" sz="1600" b="1" dirty="0" smtClean="0">
                <a:solidFill>
                  <a:schemeClr val="bg2">
                    <a:lumMod val="25000"/>
                  </a:schemeClr>
                </a:solidFill>
              </a:rPr>
              <a:t>/</a:t>
            </a:r>
          </a:p>
          <a:p>
            <a:endParaRPr lang="sk-SK" sz="1400" b="1" dirty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sk-SK" sz="1400" b="1" dirty="0" smtClean="0">
                <a:solidFill>
                  <a:srgbClr val="00B050"/>
                </a:solidFill>
                <a:latin typeface="Lucida Calligraphy" panose="03010101010101010101" pitchFamily="66" charset="0"/>
              </a:rPr>
              <a:t>Chcela by som ešte lepšie obedy.  /</a:t>
            </a:r>
            <a:r>
              <a:rPr lang="sk-SK" sz="1400" b="1" dirty="0" err="1" smtClean="0">
                <a:solidFill>
                  <a:srgbClr val="00B050"/>
                </a:solidFill>
                <a:latin typeface="Lucida Calligraphy" panose="03010101010101010101" pitchFamily="66" charset="0"/>
              </a:rPr>
              <a:t>Gulôčka</a:t>
            </a:r>
            <a:r>
              <a:rPr lang="sk-SK" sz="1400" b="1" dirty="0" smtClean="0">
                <a:solidFill>
                  <a:srgbClr val="00B050"/>
                </a:solidFill>
                <a:latin typeface="Lucida Calligraphy" panose="03010101010101010101" pitchFamily="66" charset="0"/>
              </a:rPr>
              <a:t>/</a:t>
            </a:r>
          </a:p>
          <a:p>
            <a:endParaRPr lang="sk-SK" sz="1600" b="1" dirty="0" smtClean="0"/>
          </a:p>
          <a:p>
            <a:r>
              <a:rPr lang="sk-SK" sz="1600" dirty="0" smtClean="0"/>
              <a:t>Odkaz </a:t>
            </a:r>
            <a:r>
              <a:rPr lang="sk-SK" sz="1600" dirty="0"/>
              <a:t>p</a:t>
            </a:r>
            <a:r>
              <a:rPr lang="sk-SK" sz="1600" dirty="0" smtClean="0"/>
              <a:t>re 9. A od 8. A: </a:t>
            </a:r>
            <a:r>
              <a:rPr lang="sk-SK" sz="1600" b="1" dirty="0" smtClean="0"/>
              <a:t>„Pa – pá!“   </a:t>
            </a:r>
          </a:p>
          <a:p>
            <a:endParaRPr lang="sk-SK" sz="1600" dirty="0"/>
          </a:p>
          <a:p>
            <a:r>
              <a:rPr lang="sk-SK" sz="1600" b="1" dirty="0" smtClean="0">
                <a:solidFill>
                  <a:srgbClr val="990033"/>
                </a:solidFill>
              </a:rPr>
              <a:t>Máme najkrajšie a najlepšie učiteľky pod Slnkom. /</a:t>
            </a:r>
            <a:r>
              <a:rPr lang="sk-SK" sz="1600" b="1" dirty="0" err="1" smtClean="0">
                <a:solidFill>
                  <a:srgbClr val="990033"/>
                </a:solidFill>
              </a:rPr>
              <a:t>Rusnáčik</a:t>
            </a:r>
            <a:r>
              <a:rPr lang="sk-SK" sz="1600" b="1" dirty="0" smtClean="0">
                <a:solidFill>
                  <a:srgbClr val="990033"/>
                </a:solidFill>
              </a:rPr>
              <a:t>/</a:t>
            </a:r>
            <a:endParaRPr lang="sk-SK" sz="1600" b="1" dirty="0">
              <a:solidFill>
                <a:srgbClr val="990033"/>
              </a:solidFill>
            </a:endParaRPr>
          </a:p>
          <a:p>
            <a:endParaRPr lang="sk-SK" sz="1400" b="1" dirty="0"/>
          </a:p>
          <a:p>
            <a:pPr algn="just"/>
            <a:r>
              <a:rPr lang="sk-SK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Ďakujem za super spoluprácu chlapcom-technikom z 9. A /Kristián, Jakub, Simeon</a:t>
            </a:r>
            <a:r>
              <a:rPr lang="sk-SK" sz="12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sk-SK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Jakub, Dárius/, redaktorke Soni a gitaristovi šk. kapely Denisovi. Budete nám chýbať pri rozhlasových reláciách a školských podujatiach.   /N.H./  </a:t>
            </a:r>
            <a:endParaRPr lang="sk-SK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sk-SK" sz="1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sk-SK" dirty="0">
              <a:latin typeface="Harrington" panose="04040505050A0202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649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lokTextu 6"/>
          <p:cNvSpPr txBox="1"/>
          <p:nvPr/>
        </p:nvSpPr>
        <p:spPr>
          <a:xfrm>
            <a:off x="2891120" y="2"/>
            <a:ext cx="76648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000" dirty="0">
                <a:latin typeface="Arial" panose="020B0604020202020204" pitchFamily="34" charset="0"/>
                <a:cs typeface="Arial" panose="020B0604020202020204" pitchFamily="34" charset="0"/>
              </a:rPr>
              <a:t>- 2 -</a:t>
            </a:r>
          </a:p>
        </p:txBody>
      </p:sp>
      <p:sp>
        <p:nvSpPr>
          <p:cNvPr id="8" name="BlokTextu 7"/>
          <p:cNvSpPr txBox="1"/>
          <p:nvPr/>
        </p:nvSpPr>
        <p:spPr>
          <a:xfrm>
            <a:off x="8763002" y="140735"/>
            <a:ext cx="48282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1000" dirty="0">
                <a:latin typeface="Arial" panose="020B0604020202020204" pitchFamily="34" charset="0"/>
                <a:cs typeface="Arial" panose="020B0604020202020204" pitchFamily="34" charset="0"/>
              </a:rPr>
              <a:t>- 15 -</a:t>
            </a:r>
          </a:p>
        </p:txBody>
      </p:sp>
      <p:sp>
        <p:nvSpPr>
          <p:cNvPr id="9" name="BlokTextu 8"/>
          <p:cNvSpPr txBox="1"/>
          <p:nvPr/>
        </p:nvSpPr>
        <p:spPr>
          <a:xfrm>
            <a:off x="93481" y="236966"/>
            <a:ext cx="5857815" cy="3693703"/>
          </a:xfrm>
          <a:prstGeom prst="rect">
            <a:avLst/>
          </a:prstGeom>
          <a:solidFill>
            <a:srgbClr val="FFCC99"/>
          </a:solidFill>
          <a:ln w="28575"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sk-SK" sz="1401" b="1" dirty="0">
                <a:latin typeface="Arial" panose="020B0604020202020204" pitchFamily="34" charset="0"/>
                <a:cs typeface="Arial" panose="020B0604020202020204" pitchFamily="34" charset="0"/>
              </a:rPr>
              <a:t>Príhovor redakčnej rady</a:t>
            </a:r>
          </a:p>
          <a:p>
            <a:endParaRPr lang="sk-SK" sz="140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sk-SK" sz="140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1200" dirty="0">
                <a:latin typeface="Arial" panose="020B0604020202020204" pitchFamily="34" charset="0"/>
                <a:cs typeface="Arial" panose="020B0604020202020204" pitchFamily="34" charset="0"/>
              </a:rPr>
              <a:t>Milí </a:t>
            </a:r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čitatelia!</a:t>
            </a:r>
          </a:p>
          <a:p>
            <a:pPr algn="just"/>
            <a:endParaRPr lang="sk-SK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Držíte v rukách ďalšie číslo nášho školského časopisu. Radi ho pre vás zostavujeme a potajomky dúfajme, že si v ňom  každý čitateľ nájde niečo zaujímavé. Letné vydanie časopisu – to je už iná </a:t>
            </a:r>
            <a:r>
              <a:rPr lang="sk-SK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pohodička</a:t>
            </a:r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! Veď je to neklamný znak toho, že sa blížia letné prázdniny. V našej škole sa počas celého školského roka usilovne učilo, skúšalo, testovalo, športovalo, súťažilo, reprezentovalo, školská inšpekcia si posvietila na všetkých a všetko, a tak je pochopiteľné, že si žiaci a učitelia zaslúžia poriadny oddych. Už len niekoľko dní a - ako spieva Maťo </a:t>
            </a:r>
            <a:r>
              <a:rPr lang="sk-SK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Ďurinda</a:t>
            </a:r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zo skupiny Tublatanka – „naša loď sa k moru doplaví.“ Tá naša školská loď smeruje k prázdninovému prístavu, kde bude dva mesiace odpočívať v pokojných vodách, aby jej posádka načerpala  nové sily a energiu na ďalšiu plavbu za vzdelaním. </a:t>
            </a:r>
            <a:endParaRPr lang="sk-SK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sk-SK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Prajeme </a:t>
            </a:r>
            <a:r>
              <a:rPr lang="sk-SK" sz="1200" dirty="0">
                <a:latin typeface="Arial" panose="020B0604020202020204" pitchFamily="34" charset="0"/>
                <a:cs typeface="Arial" panose="020B0604020202020204" pitchFamily="34" charset="0"/>
              </a:rPr>
              <a:t>všetkým </a:t>
            </a:r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žiakom krásne a slnečné </a:t>
            </a:r>
            <a:r>
              <a:rPr lang="sk-SK" sz="1200" dirty="0">
                <a:latin typeface="Arial" panose="020B0604020202020204" pitchFamily="34" charset="0"/>
                <a:cs typeface="Arial" panose="020B0604020202020204" pitchFamily="34" charset="0"/>
              </a:rPr>
              <a:t>letné </a:t>
            </a:r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prázdniny a  pedagogickým i nepedagogickým zamestnancom školy zaslúženú dovolenku. </a:t>
            </a:r>
          </a:p>
          <a:p>
            <a:pPr algn="just"/>
            <a:r>
              <a:rPr lang="sk-SK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</a:t>
            </a:r>
          </a:p>
          <a:p>
            <a:r>
              <a:rPr lang="sk-SK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  Vaša </a:t>
            </a:r>
            <a:r>
              <a:rPr lang="sk-SK" sz="1200" dirty="0">
                <a:latin typeface="Arial" panose="020B0604020202020204" pitchFamily="34" charset="0"/>
                <a:cs typeface="Arial" panose="020B0604020202020204" pitchFamily="34" charset="0"/>
              </a:rPr>
              <a:t>redakčná </a:t>
            </a:r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rada</a:t>
            </a:r>
            <a:endParaRPr lang="sk-SK" sz="1799" dirty="0"/>
          </a:p>
        </p:txBody>
      </p:sp>
      <p:sp>
        <p:nvSpPr>
          <p:cNvPr id="10" name="BlokTextu 9"/>
          <p:cNvSpPr txBox="1"/>
          <p:nvPr/>
        </p:nvSpPr>
        <p:spPr>
          <a:xfrm>
            <a:off x="2144485" y="3913389"/>
            <a:ext cx="22597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Obsah </a:t>
            </a:r>
            <a:r>
              <a:rPr lang="sk-SK" sz="1400" b="1" dirty="0">
                <a:latin typeface="Arial" panose="020B0604020202020204" pitchFamily="34" charset="0"/>
                <a:cs typeface="Arial" panose="020B0604020202020204" pitchFamily="34" charset="0"/>
              </a:rPr>
              <a:t>vydania</a:t>
            </a:r>
          </a:p>
        </p:txBody>
      </p:sp>
      <p:sp>
        <p:nvSpPr>
          <p:cNvPr id="25" name="BlokTextu 24"/>
          <p:cNvSpPr txBox="1"/>
          <p:nvPr/>
        </p:nvSpPr>
        <p:spPr>
          <a:xfrm>
            <a:off x="1240328" y="4253643"/>
            <a:ext cx="3564119" cy="2123658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sk-SK" sz="1200" dirty="0">
                <a:latin typeface="Arial" panose="020B0604020202020204" pitchFamily="34" charset="0"/>
                <a:cs typeface="Arial" panose="020B0604020202020204" pitchFamily="34" charset="0"/>
              </a:rPr>
              <a:t>Príhovor redakčnej rady</a:t>
            </a:r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..................................... .2</a:t>
            </a:r>
          </a:p>
          <a:p>
            <a:pPr algn="just"/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Prehľad našich top aktivít....................................3</a:t>
            </a:r>
            <a:endParaRPr lang="sk-SK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Aj školy sa spolu kamarátia............................4 - 5</a:t>
            </a:r>
          </a:p>
          <a:p>
            <a:pPr algn="just"/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Lúčia sa s nami...............................................6 - 7</a:t>
            </a:r>
          </a:p>
          <a:p>
            <a:pPr algn="just"/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Vlastná tvorba.................................................8 - 9</a:t>
            </a:r>
            <a:endParaRPr lang="sk-SK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Lukáš </a:t>
            </a:r>
            <a:r>
              <a:rPr lang="sk-SK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Adamec</a:t>
            </a:r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v Medzilaborciach......................</a:t>
            </a:r>
            <a:r>
              <a:rPr lang="sk-SK" sz="1200" dirty="0">
                <a:latin typeface="Arial" panose="020B0604020202020204" pitchFamily="34" charset="0"/>
                <a:cs typeface="Arial" panose="020B0604020202020204" pitchFamily="34" charset="0"/>
              </a:rPr>
              <a:t>10    </a:t>
            </a:r>
          </a:p>
          <a:p>
            <a:pPr algn="just"/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Mojich sedem divov............................................</a:t>
            </a:r>
            <a:r>
              <a:rPr lang="sk-SK" sz="1200" dirty="0"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</a:p>
          <a:p>
            <a:pPr algn="just"/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10 tipov na leto..................................................</a:t>
            </a:r>
            <a:r>
              <a:rPr lang="sk-SK" sz="1200" dirty="0"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</a:p>
          <a:p>
            <a:pPr algn="just"/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Zasmejte sa ......................................................</a:t>
            </a:r>
            <a:r>
              <a:rPr lang="sk-SK" sz="1200" dirty="0"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</a:p>
          <a:p>
            <a:pPr algn="just"/>
            <a:r>
              <a:rPr lang="sk-SK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Osemsmerovka</a:t>
            </a:r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.................................................</a:t>
            </a:r>
            <a:r>
              <a:rPr lang="sk-SK" sz="1200" dirty="0"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</a:p>
          <a:p>
            <a:pPr algn="just"/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To najlepšie na záver.........................................</a:t>
            </a:r>
            <a:r>
              <a:rPr lang="sk-SK" sz="1200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</a:p>
        </p:txBody>
      </p:sp>
      <p:sp>
        <p:nvSpPr>
          <p:cNvPr id="2" name="BlokTextu 1"/>
          <p:cNvSpPr txBox="1"/>
          <p:nvPr/>
        </p:nvSpPr>
        <p:spPr>
          <a:xfrm>
            <a:off x="7991928" y="278116"/>
            <a:ext cx="32945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/>
              <a:t>To najlepšie na záver</a:t>
            </a:r>
            <a:endParaRPr lang="sk-SK" dirty="0"/>
          </a:p>
        </p:txBody>
      </p:sp>
      <p:sp>
        <p:nvSpPr>
          <p:cNvPr id="3" name="BlokTextu 2"/>
          <p:cNvSpPr txBox="1"/>
          <p:nvPr/>
        </p:nvSpPr>
        <p:spPr>
          <a:xfrm>
            <a:off x="7032812" y="615528"/>
            <a:ext cx="43971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/>
              <a:t>Koniec (školského roka) dobrý – všetko dobré</a:t>
            </a:r>
            <a:endParaRPr lang="sk-SK" dirty="0"/>
          </a:p>
        </p:txBody>
      </p:sp>
      <p:pic>
        <p:nvPicPr>
          <p:cNvPr id="4" name="Obrázo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72699" y="4787288"/>
            <a:ext cx="2151046" cy="1633784"/>
          </a:xfrm>
          <a:prstGeom prst="rect">
            <a:avLst/>
          </a:prstGeom>
        </p:spPr>
      </p:pic>
      <p:sp>
        <p:nvSpPr>
          <p:cNvPr id="5" name="BlokTextu 4"/>
          <p:cNvSpPr txBox="1"/>
          <p:nvPr/>
        </p:nvSpPr>
        <p:spPr>
          <a:xfrm>
            <a:off x="6408819" y="6396335"/>
            <a:ext cx="54342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a potom príde to najlepšie, najkrajšie a najviac očakávané...     PRÁZDNINY!</a:t>
            </a:r>
            <a:endParaRPr lang="sk-SK" sz="12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BlokTextu 10"/>
          <p:cNvSpPr txBox="1"/>
          <p:nvPr/>
        </p:nvSpPr>
        <p:spPr>
          <a:xfrm>
            <a:off x="6319176" y="984907"/>
            <a:ext cx="58045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Už len jeden mesiac, už len zopár dní... Takto si povzdychnú mnohí naši spolužiaci.</a:t>
            </a:r>
          </a:p>
          <a:p>
            <a:pPr algn="just"/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Niet divu. Je to obdobie výstupných testov, záverečného opakovania a posledného </a:t>
            </a:r>
          </a:p>
          <a:p>
            <a:pPr algn="just"/>
            <a:r>
              <a:rPr lang="sk-SK" sz="12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kúšania. To dá každému riadne zabrať. Odmenou za vynaloženú námahu bol určite náš už povestný a mimoriadne obľúbený:</a:t>
            </a:r>
            <a:endParaRPr lang="sk-SK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BlokTextu 11"/>
          <p:cNvSpPr txBox="1"/>
          <p:nvPr/>
        </p:nvSpPr>
        <p:spPr>
          <a:xfrm>
            <a:off x="6343720" y="1763167"/>
            <a:ext cx="24281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Envirocamp</a:t>
            </a:r>
            <a:r>
              <a:rPr lang="sk-SK" sz="1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 Kalinove</a:t>
            </a:r>
            <a:endParaRPr lang="sk-SK" sz="14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BlokTextu 12"/>
          <p:cNvSpPr txBox="1"/>
          <p:nvPr/>
        </p:nvSpPr>
        <p:spPr>
          <a:xfrm>
            <a:off x="6343720" y="4704819"/>
            <a:ext cx="16482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1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Koncoročné výlety</a:t>
            </a:r>
            <a:endParaRPr lang="sk-SK" sz="14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Obdĺžnik 13"/>
          <p:cNvSpPr/>
          <p:nvPr/>
        </p:nvSpPr>
        <p:spPr>
          <a:xfrm>
            <a:off x="6316827" y="1998598"/>
            <a:ext cx="594244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Už po tretíkrát sme v dňoch od 7. do 8. júna zažili úžasnú </a:t>
            </a:r>
            <a:r>
              <a:rPr lang="sk-SK" sz="1200" dirty="0">
                <a:latin typeface="Arial" panose="020B0604020202020204" pitchFamily="34" charset="0"/>
                <a:cs typeface="Arial" panose="020B0604020202020204" pitchFamily="34" charset="0"/>
              </a:rPr>
              <a:t>atmosféru stanovania pod holým nebom</a:t>
            </a:r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. Najprv sme si museli zabezpečiť stany, </a:t>
            </a:r>
            <a:r>
              <a:rPr lang="sk-SK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spacaky</a:t>
            </a:r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, deky </a:t>
            </a:r>
            <a:r>
              <a:rPr lang="sk-SK" sz="1200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baterky. </a:t>
            </a:r>
            <a:r>
              <a:rPr lang="sk-SK" sz="12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ko </a:t>
            </a:r>
            <a:r>
              <a:rPr lang="sk-SK" sz="1200" dirty="0">
                <a:latin typeface="Arial" panose="020B0604020202020204" pitchFamily="34" charset="0"/>
                <a:cs typeface="Arial" panose="020B0604020202020204" pitchFamily="34" charset="0"/>
              </a:rPr>
              <a:t>naozajstní  zálesáci </a:t>
            </a:r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sme si postavili stanový </a:t>
            </a:r>
            <a:r>
              <a:rPr lang="sk-SK" sz="1200" dirty="0">
                <a:latin typeface="Arial" panose="020B0604020202020204" pitchFamily="34" charset="0"/>
                <a:cs typeface="Arial" panose="020B0604020202020204" pitchFamily="34" charset="0"/>
              </a:rPr>
              <a:t>tábor v katastri obce Kalinov</a:t>
            </a:r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. Čakalo nás popoludnie plné hier a studená noc </a:t>
            </a:r>
            <a:r>
              <a:rPr lang="pl-PL" sz="1200" dirty="0">
                <a:latin typeface="Arial" panose="020B0604020202020204" pitchFamily="34" charset="0"/>
                <a:cs typeface="Arial" panose="020B0604020202020204" pitchFamily="34" charset="0"/>
              </a:rPr>
              <a:t>na tvrdej zemi v stanoch pod hviezdami. </a:t>
            </a:r>
            <a:r>
              <a:rPr lang="pl-PL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Nič </a:t>
            </a:r>
            <a:r>
              <a:rPr lang="pl-PL" sz="1200" dirty="0">
                <a:latin typeface="Arial" panose="020B0604020202020204" pitchFamily="34" charset="0"/>
                <a:cs typeface="Arial" panose="020B0604020202020204" pitchFamily="34" charset="0"/>
              </a:rPr>
              <a:t>pre fajnovky!!! </a:t>
            </a:r>
            <a:r>
              <a:rPr lang="pl-PL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Napried dosť drsným podmienkam si každý stanovanie pochvaľoval. </a:t>
            </a:r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Nikto nebol hladný -  guláš všetkým chutil a každý si mohol vlastnoručne opiecť klobásu či slaninu. </a:t>
            </a:r>
            <a:r>
              <a:rPr lang="sk-SK" sz="1200" dirty="0">
                <a:latin typeface="Arial" panose="020B0604020202020204" pitchFamily="34" charset="0"/>
                <a:cs typeface="Arial" panose="020B0604020202020204" pitchFamily="34" charset="0"/>
              </a:rPr>
              <a:t>Niet lepšej akcie, na ktorej by sa tak krásne ukázala spolupatričnosť žiakov 2. stupňa a ich učiteľov. Možno aj práve preto je </a:t>
            </a:r>
            <a:r>
              <a:rPr lang="sk-SK" sz="1200" dirty="0" err="1">
                <a:latin typeface="Arial" panose="020B0604020202020204" pitchFamily="34" charset="0"/>
                <a:cs typeface="Arial" panose="020B0604020202020204" pitchFamily="34" charset="0"/>
              </a:rPr>
              <a:t>Envirocamp</a:t>
            </a:r>
            <a:r>
              <a:rPr lang="sk-SK" sz="1200" dirty="0">
                <a:latin typeface="Arial" panose="020B0604020202020204" pitchFamily="34" charset="0"/>
                <a:cs typeface="Arial" panose="020B0604020202020204" pitchFamily="34" charset="0"/>
              </a:rPr>
              <a:t> považovaný za jedno z najpopulárnejších podujatí, ktoré organizuje naša škola.  Je pochopiteľné, že už teraz sa všetci tešia na jeho štvrtý ročník.</a:t>
            </a:r>
          </a:p>
        </p:txBody>
      </p:sp>
      <p:sp>
        <p:nvSpPr>
          <p:cNvPr id="16" name="BlokTextu 15"/>
          <p:cNvSpPr txBox="1"/>
          <p:nvPr/>
        </p:nvSpPr>
        <p:spPr>
          <a:xfrm>
            <a:off x="6343720" y="4933692"/>
            <a:ext cx="35185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Školský rok bez koncoročného výletu si nikto nedokáže ani len predstaviť. Veď kto by nechcel zažiť kopec zábavy so spolužiakmi, opustiť na deň-dva brány školy, vidieť a poznávať krásy blízkeho i ďalekého okolia. Každá trieda si so svojím triednym učiteľom pripravuje ten svoj výlet. Najďalej sa chystajú ôsmaci a deviataci -  pocestujú do Prahy.</a:t>
            </a:r>
            <a:endParaRPr lang="sk-SK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BlokTextu 16"/>
          <p:cNvSpPr txBox="1"/>
          <p:nvPr/>
        </p:nvSpPr>
        <p:spPr>
          <a:xfrm>
            <a:off x="6354819" y="3797985"/>
            <a:ext cx="584827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Rozlúčka s deviatakmi</a:t>
            </a:r>
          </a:p>
          <a:p>
            <a:endParaRPr lang="sk-SK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Ubehlo to ako voda. Teraz prišiel čas rozlúčiť sa. Ich slávnostný absolventský večierok sa uskutoční 16. júna 2016. Prajeme im veľa úspechov </a:t>
            </a:r>
            <a:r>
              <a:rPr lang="sk-SK" sz="1200" smtClean="0">
                <a:latin typeface="Arial" panose="020B0604020202020204" pitchFamily="34" charset="0"/>
                <a:cs typeface="Arial" panose="020B0604020202020204" pitchFamily="34" charset="0"/>
              </a:rPr>
              <a:t>v ďalšom štúdiu.</a:t>
            </a:r>
            <a:endParaRPr lang="sk-SK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545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lokTextu 2"/>
          <p:cNvSpPr txBox="1"/>
          <p:nvPr/>
        </p:nvSpPr>
        <p:spPr>
          <a:xfrm>
            <a:off x="3019818" y="94132"/>
            <a:ext cx="806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000" dirty="0">
                <a:latin typeface="Arial" panose="020B0604020202020204" pitchFamily="34" charset="0"/>
                <a:cs typeface="Arial" panose="020B0604020202020204" pitchFamily="34" charset="0"/>
              </a:rPr>
              <a:t>- 14 -</a:t>
            </a:r>
          </a:p>
        </p:txBody>
      </p:sp>
      <p:sp>
        <p:nvSpPr>
          <p:cNvPr id="4" name="BlokTextu 3"/>
          <p:cNvSpPr txBox="1"/>
          <p:nvPr/>
        </p:nvSpPr>
        <p:spPr>
          <a:xfrm>
            <a:off x="8852647" y="96217"/>
            <a:ext cx="4122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1000" dirty="0">
                <a:latin typeface="Arial" panose="020B0604020202020204" pitchFamily="34" charset="0"/>
                <a:cs typeface="Arial" panose="020B0604020202020204" pitchFamily="34" charset="0"/>
              </a:rPr>
              <a:t>- 3 -</a:t>
            </a:r>
          </a:p>
        </p:txBody>
      </p:sp>
      <p:sp>
        <p:nvSpPr>
          <p:cNvPr id="32" name="Obdĺžnik 31"/>
          <p:cNvSpPr/>
          <p:nvPr/>
        </p:nvSpPr>
        <p:spPr>
          <a:xfrm>
            <a:off x="3248415" y="6589059"/>
            <a:ext cx="1492624" cy="121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sz="1799"/>
          </a:p>
        </p:txBody>
      </p:sp>
      <p:sp>
        <p:nvSpPr>
          <p:cNvPr id="2" name="BlokTextu 1"/>
          <p:cNvSpPr txBox="1"/>
          <p:nvPr/>
        </p:nvSpPr>
        <p:spPr>
          <a:xfrm>
            <a:off x="7967298" y="282904"/>
            <a:ext cx="25952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/>
              <a:t>Prehľad našich top aktivít</a:t>
            </a:r>
            <a:endParaRPr lang="sk-SK" dirty="0"/>
          </a:p>
        </p:txBody>
      </p:sp>
      <p:sp>
        <p:nvSpPr>
          <p:cNvPr id="5" name="Obdĺžnik 4"/>
          <p:cNvSpPr/>
          <p:nvPr/>
        </p:nvSpPr>
        <p:spPr>
          <a:xfrm>
            <a:off x="6212541" y="560390"/>
            <a:ext cx="597945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k-SK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Aj v druhom polroku sme sa  zapojili </a:t>
            </a:r>
            <a:r>
              <a:rPr lang="sk-SK" sz="1100" b="1" dirty="0">
                <a:latin typeface="Arial" panose="020B0604020202020204" pitchFamily="34" charset="0"/>
                <a:cs typeface="Arial" panose="020B0604020202020204" pitchFamily="34" charset="0"/>
              </a:rPr>
              <a:t>do rôznych zaujímavých a prospešných aktivít</a:t>
            </a:r>
            <a:r>
              <a:rPr lang="sk-SK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r>
              <a:rPr lang="sk-SK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 nebolo ich málo!  </a:t>
            </a:r>
            <a:r>
              <a:rPr lang="sk-SK" sz="1100" b="1" dirty="0">
                <a:latin typeface="Arial" panose="020B0604020202020204" pitchFamily="34" charset="0"/>
                <a:cs typeface="Arial" panose="020B0604020202020204" pitchFamily="34" charset="0"/>
              </a:rPr>
              <a:t>Predchádzajúce mesiace boli nabité celou sériou podujatí, pod ktoré sa organizačne podpísali členovia žiackeho </a:t>
            </a:r>
            <a:r>
              <a:rPr lang="sk-SK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parlamentu. Nech sa páči malé </a:t>
            </a:r>
            <a:r>
              <a:rPr lang="sk-SK" sz="1100" b="1" dirty="0">
                <a:latin typeface="Arial" panose="020B0604020202020204" pitchFamily="34" charset="0"/>
                <a:cs typeface="Arial" panose="020B0604020202020204" pitchFamily="34" charset="0"/>
              </a:rPr>
              <a:t>ohliadnutie:</a:t>
            </a:r>
          </a:p>
        </p:txBody>
      </p:sp>
      <p:sp>
        <p:nvSpPr>
          <p:cNvPr id="6" name="Obdĺžnik 5"/>
          <p:cNvSpPr/>
          <p:nvPr/>
        </p:nvSpPr>
        <p:spPr>
          <a:xfrm>
            <a:off x="6218038" y="1940125"/>
            <a:ext cx="59739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k-SK" sz="1200" dirty="0">
                <a:latin typeface="Arial" panose="020B0604020202020204" pitchFamily="34" charset="0"/>
                <a:cs typeface="Arial" panose="020B0604020202020204" pitchFamily="34" charset="0"/>
              </a:rPr>
              <a:t>Tohoročný karneval žiakov 2. stupňa sa  niesol  pod názvom NAŠE MESTO a opäť nesklamal, ba posunul úroveň ešte o čosi vyššie.   Zapojili sa doň všetky triedy, ktoré pred početným publikom prezentovali </a:t>
            </a:r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svoju kolektívnu </a:t>
            </a:r>
            <a:r>
              <a:rPr lang="sk-SK" sz="1200" dirty="0">
                <a:latin typeface="Arial" panose="020B0604020202020204" pitchFamily="34" charset="0"/>
                <a:cs typeface="Arial" panose="020B0604020202020204" pitchFamily="34" charset="0"/>
              </a:rPr>
              <a:t>masku.</a:t>
            </a:r>
          </a:p>
        </p:txBody>
      </p:sp>
      <p:sp>
        <p:nvSpPr>
          <p:cNvPr id="7" name="Obdĺžnik 6"/>
          <p:cNvSpPr/>
          <p:nvPr/>
        </p:nvSpPr>
        <p:spPr>
          <a:xfrm>
            <a:off x="6212541" y="1357901"/>
            <a:ext cx="57665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Karneval na 1. stupni</a:t>
            </a:r>
          </a:p>
          <a:p>
            <a:pPr algn="just"/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Všetkých</a:t>
            </a:r>
            <a:r>
              <a:rPr lang="sk-SK" sz="1200" dirty="0">
                <a:latin typeface="Arial" panose="020B0604020202020204" pitchFamily="34" charset="0"/>
                <a:cs typeface="Arial" panose="020B0604020202020204" pitchFamily="34" charset="0"/>
              </a:rPr>
              <a:t>,  ktorí  </a:t>
            </a:r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naň prišli</a:t>
            </a:r>
            <a:r>
              <a:rPr lang="sk-SK" sz="1200" dirty="0">
                <a:latin typeface="Arial" panose="020B0604020202020204" pitchFamily="34" charset="0"/>
                <a:cs typeface="Arial" panose="020B0604020202020204" pitchFamily="34" charset="0"/>
              </a:rPr>
              <a:t>,  čakali nápadité </a:t>
            </a:r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masky </a:t>
            </a:r>
            <a:r>
              <a:rPr lang="sk-SK" sz="1200" dirty="0">
                <a:latin typeface="Arial" panose="020B0604020202020204" pitchFamily="34" charset="0"/>
                <a:cs typeface="Arial" panose="020B0604020202020204" pitchFamily="34" charset="0"/>
              </a:rPr>
              <a:t>a veseliace sa </a:t>
            </a:r>
            <a:endParaRPr lang="sk-SK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deti</a:t>
            </a:r>
            <a:r>
              <a:rPr lang="sk-SK" sz="12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30 </a:t>
            </a:r>
            <a:r>
              <a:rPr lang="sk-SK" sz="1200" dirty="0">
                <a:latin typeface="Arial" panose="020B0604020202020204" pitchFamily="34" charset="0"/>
                <a:cs typeface="Arial" panose="020B0604020202020204" pitchFamily="34" charset="0"/>
              </a:rPr>
              <a:t>najkrajších </a:t>
            </a:r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masiek bolo </a:t>
            </a:r>
            <a:r>
              <a:rPr lang="sk-SK" sz="1200" dirty="0">
                <a:latin typeface="Arial" panose="020B0604020202020204" pitchFamily="34" charset="0"/>
                <a:cs typeface="Arial" panose="020B0604020202020204" pitchFamily="34" charset="0"/>
              </a:rPr>
              <a:t>odmenených  krásnymi </a:t>
            </a:r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cenami</a:t>
            </a:r>
            <a:r>
              <a:rPr lang="sk-SK" sz="1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" name="Obdĺžnik 7"/>
          <p:cNvSpPr/>
          <p:nvPr/>
        </p:nvSpPr>
        <p:spPr>
          <a:xfrm>
            <a:off x="7870928" y="2718288"/>
            <a:ext cx="41081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45 žiakov </a:t>
            </a:r>
            <a:r>
              <a:rPr lang="sk-SK" sz="1200" dirty="0">
                <a:latin typeface="Arial" panose="020B0604020202020204" pitchFamily="34" charset="0"/>
                <a:cs typeface="Arial" panose="020B0604020202020204" pitchFamily="34" charset="0"/>
              </a:rPr>
              <a:t>siedmeho, ôsmeho a deviateho ročníka </a:t>
            </a:r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sa zúčastnilo </a:t>
            </a:r>
            <a:r>
              <a:rPr lang="sk-SK" sz="1200" dirty="0">
                <a:latin typeface="Arial" panose="020B0604020202020204" pitchFamily="34" charset="0"/>
                <a:cs typeface="Arial" panose="020B0604020202020204" pitchFamily="34" charset="0"/>
              </a:rPr>
              <a:t>lyžiarskeho výcviku, ktorý sa konal v lyžiarskom stredisku SKI Litmanová pri Starej Ľubovni. </a:t>
            </a:r>
          </a:p>
        </p:txBody>
      </p:sp>
      <p:sp>
        <p:nvSpPr>
          <p:cNvPr id="9" name="Obdĺžnik 8"/>
          <p:cNvSpPr/>
          <p:nvPr/>
        </p:nvSpPr>
        <p:spPr>
          <a:xfrm>
            <a:off x="6249650" y="3548981"/>
            <a:ext cx="45384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Náš </a:t>
            </a:r>
            <a:r>
              <a:rPr lang="sk-SK" sz="1200" dirty="0">
                <a:latin typeface="Arial" panose="020B0604020202020204" pitchFamily="34" charset="0"/>
                <a:cs typeface="Arial" panose="020B0604020202020204" pitchFamily="34" charset="0"/>
              </a:rPr>
              <a:t>školský </a:t>
            </a:r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parlament zorganizoval </a:t>
            </a:r>
            <a:r>
              <a:rPr lang="sk-SK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valentínsku</a:t>
            </a:r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1200" dirty="0">
                <a:latin typeface="Arial" panose="020B0604020202020204" pitchFamily="34" charset="0"/>
                <a:cs typeface="Arial" panose="020B0604020202020204" pitchFamily="34" charset="0"/>
              </a:rPr>
              <a:t>súťaž ONA a ON. </a:t>
            </a:r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Sily si zmerali dvojice </a:t>
            </a:r>
            <a:r>
              <a:rPr lang="sk-SK" sz="1200" dirty="0">
                <a:latin typeface="Arial" panose="020B0604020202020204" pitchFamily="34" charset="0"/>
                <a:cs typeface="Arial" panose="020B0604020202020204" pitchFamily="34" charset="0"/>
              </a:rPr>
              <a:t>z tried II. stupňa. V piatich súťažných kolách museli dokázať svoju šikovnosť, dôvtip a pohotovosť.</a:t>
            </a:r>
          </a:p>
        </p:txBody>
      </p:sp>
      <p:sp>
        <p:nvSpPr>
          <p:cNvPr id="10" name="Obdĺžnik 9"/>
          <p:cNvSpPr/>
          <p:nvPr/>
        </p:nvSpPr>
        <p:spPr>
          <a:xfrm>
            <a:off x="7666389" y="4330322"/>
            <a:ext cx="43126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Mimoriadne obľúbená, zaujímavá, priam dobrodružná noc </a:t>
            </a:r>
            <a:r>
              <a:rPr lang="sk-SK" sz="1200" dirty="0">
                <a:latin typeface="Arial" panose="020B0604020202020204" pitchFamily="34" charset="0"/>
                <a:cs typeface="Arial" panose="020B0604020202020204" pitchFamily="34" charset="0"/>
              </a:rPr>
              <a:t>v školskej </a:t>
            </a:r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knižnici sa konala až dvakrát – pre žiakov 1. i 2. stupňa. </a:t>
            </a:r>
            <a:endParaRPr lang="sk-SK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Obdĺžnik 10"/>
          <p:cNvSpPr/>
          <p:nvPr/>
        </p:nvSpPr>
        <p:spPr>
          <a:xfrm>
            <a:off x="6344559" y="5089377"/>
            <a:ext cx="444355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k-SK" sz="1200" dirty="0">
                <a:latin typeface="Arial" panose="020B0604020202020204" pitchFamily="34" charset="0"/>
                <a:cs typeface="Arial" panose="020B0604020202020204" pitchFamily="34" charset="0"/>
              </a:rPr>
              <a:t>Všetci žiaci, počnúc prvákmi </a:t>
            </a:r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  </a:t>
            </a:r>
            <a:r>
              <a:rPr lang="sk-SK" sz="1200" dirty="0">
                <a:latin typeface="Arial" panose="020B0604020202020204" pitchFamily="34" charset="0"/>
                <a:cs typeface="Arial" panose="020B0604020202020204" pitchFamily="34" charset="0"/>
              </a:rPr>
              <a:t>končiac deviatakmi, sa veľmi tešili na </a:t>
            </a:r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benefičný beh pre </a:t>
            </a:r>
            <a:r>
              <a:rPr lang="sk-SK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Emmku</a:t>
            </a:r>
            <a:r>
              <a:rPr lang="sk-SK" sz="12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Podujatie malo </a:t>
            </a:r>
            <a:r>
              <a:rPr lang="sk-SK" sz="1200" dirty="0">
                <a:latin typeface="Arial" panose="020B0604020202020204" pitchFamily="34" charset="0"/>
                <a:cs typeface="Arial" panose="020B0604020202020204" pitchFamily="34" charset="0"/>
              </a:rPr>
              <a:t>naozaj masový charakter. </a:t>
            </a:r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Zapojil sa každý žiak </a:t>
            </a:r>
            <a:r>
              <a:rPr lang="sk-SK" sz="1200" dirty="0">
                <a:latin typeface="Arial" panose="020B0604020202020204" pitchFamily="34" charset="0"/>
                <a:cs typeface="Arial" panose="020B0604020202020204" pitchFamily="34" charset="0"/>
              </a:rPr>
              <a:t>a svoje „</a:t>
            </a:r>
            <a:r>
              <a:rPr lang="sk-SK" sz="1200" dirty="0" err="1">
                <a:latin typeface="Arial" panose="020B0604020202020204" pitchFamily="34" charset="0"/>
                <a:cs typeface="Arial" panose="020B0604020202020204" pitchFamily="34" charset="0"/>
              </a:rPr>
              <a:t>kolečko</a:t>
            </a:r>
            <a:r>
              <a:rPr lang="sk-SK" sz="1200" dirty="0">
                <a:latin typeface="Arial" panose="020B0604020202020204" pitchFamily="34" charset="0"/>
                <a:cs typeface="Arial" panose="020B0604020202020204" pitchFamily="34" charset="0"/>
              </a:rPr>
              <a:t> okolo školy” si </a:t>
            </a:r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zabehla i </a:t>
            </a:r>
            <a:r>
              <a:rPr lang="sk-SK" sz="1200" dirty="0">
                <a:latin typeface="Arial" panose="020B0604020202020204" pitchFamily="34" charset="0"/>
                <a:cs typeface="Arial" panose="020B0604020202020204" pitchFamily="34" charset="0"/>
              </a:rPr>
              <a:t>drvivá väčšina učiteľov vrátane pani riaditeľky a jej zástupkyne</a:t>
            </a:r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. Dobrovoľné štartovné bolo venované </a:t>
            </a:r>
            <a:r>
              <a:rPr lang="sk-SK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Emmke</a:t>
            </a:r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na liečenie.</a:t>
            </a:r>
            <a:endParaRPr lang="sk-SK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Obdĺžnik 11"/>
          <p:cNvSpPr/>
          <p:nvPr/>
        </p:nvSpPr>
        <p:spPr>
          <a:xfrm>
            <a:off x="7967298" y="6317467"/>
            <a:ext cx="42643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Tradične </a:t>
            </a:r>
            <a:r>
              <a:rPr lang="sk-SK" sz="1200" dirty="0">
                <a:latin typeface="Arial" panose="020B0604020202020204" pitchFamily="34" charset="0"/>
                <a:cs typeface="Arial" panose="020B0604020202020204" pitchFamily="34" charset="0"/>
              </a:rPr>
              <a:t>aj v tomto </a:t>
            </a:r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školskom roku </a:t>
            </a:r>
            <a:r>
              <a:rPr lang="sk-SK" sz="1200" dirty="0">
                <a:latin typeface="Arial" panose="020B0604020202020204" pitchFamily="34" charset="0"/>
                <a:cs typeface="Arial" panose="020B0604020202020204" pitchFamily="34" charset="0"/>
              </a:rPr>
              <a:t>naši </a:t>
            </a:r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žiaci vystúpili </a:t>
            </a:r>
          </a:p>
          <a:p>
            <a:pPr algn="just"/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na slávnostnom galaprograme </a:t>
            </a:r>
            <a:r>
              <a:rPr lang="sk-SK" sz="1200" dirty="0">
                <a:latin typeface="Arial" panose="020B0604020202020204" pitchFamily="34" charset="0"/>
                <a:cs typeface="Arial" panose="020B0604020202020204" pitchFamily="34" charset="0"/>
              </a:rPr>
              <a:t>pri príležitosti Dňa matiek.</a:t>
            </a:r>
          </a:p>
        </p:txBody>
      </p:sp>
      <p:pic>
        <p:nvPicPr>
          <p:cNvPr id="13" name="Obrázo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7485" y="1135472"/>
            <a:ext cx="718457" cy="779602"/>
          </a:xfrm>
          <a:prstGeom prst="rect">
            <a:avLst/>
          </a:prstGeom>
        </p:spPr>
      </p:pic>
      <p:pic>
        <p:nvPicPr>
          <p:cNvPr id="14" name="Obrázok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1630" y="2586456"/>
            <a:ext cx="953044" cy="998427"/>
          </a:xfrm>
          <a:prstGeom prst="rect">
            <a:avLst/>
          </a:prstGeom>
        </p:spPr>
      </p:pic>
      <p:pic>
        <p:nvPicPr>
          <p:cNvPr id="15" name="Obrázok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07485" y="3458314"/>
            <a:ext cx="905407" cy="770809"/>
          </a:xfrm>
          <a:prstGeom prst="rect">
            <a:avLst/>
          </a:prstGeom>
        </p:spPr>
      </p:pic>
      <p:pic>
        <p:nvPicPr>
          <p:cNvPr id="16" name="Obrázok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11016" y="4229123"/>
            <a:ext cx="1102513" cy="798982"/>
          </a:xfrm>
          <a:prstGeom prst="rect">
            <a:avLst/>
          </a:prstGeom>
        </p:spPr>
      </p:pic>
      <p:pic>
        <p:nvPicPr>
          <p:cNvPr id="17" name="Obrázok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88116" y="4868685"/>
            <a:ext cx="915972" cy="1381466"/>
          </a:xfrm>
          <a:prstGeom prst="rect">
            <a:avLst/>
          </a:prstGeom>
        </p:spPr>
      </p:pic>
      <p:pic>
        <p:nvPicPr>
          <p:cNvPr id="18" name="Obrázok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15132" y="6240969"/>
            <a:ext cx="771426" cy="617031"/>
          </a:xfrm>
          <a:prstGeom prst="rect">
            <a:avLst/>
          </a:prstGeom>
        </p:spPr>
      </p:pic>
      <p:sp>
        <p:nvSpPr>
          <p:cNvPr id="19" name="BlokTextu 18"/>
          <p:cNvSpPr txBox="1"/>
          <p:nvPr/>
        </p:nvSpPr>
        <p:spPr>
          <a:xfrm>
            <a:off x="245442" y="217242"/>
            <a:ext cx="2065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Osemsmerovka</a:t>
            </a:r>
            <a:endParaRPr lang="sk-SK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BlokTextu 19"/>
          <p:cNvSpPr txBox="1"/>
          <p:nvPr/>
        </p:nvSpPr>
        <p:spPr>
          <a:xfrm>
            <a:off x="94683" y="3632059"/>
            <a:ext cx="21784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Pospájaj čísla!</a:t>
            </a:r>
            <a:endParaRPr lang="sk-SK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Obrázok 2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38738" y="3483226"/>
            <a:ext cx="3216150" cy="3307833"/>
          </a:xfrm>
          <a:prstGeom prst="rect">
            <a:avLst/>
          </a:prstGeom>
        </p:spPr>
      </p:pic>
      <p:sp>
        <p:nvSpPr>
          <p:cNvPr id="22" name="BlokTextu 21"/>
          <p:cNvSpPr txBox="1"/>
          <p:nvPr/>
        </p:nvSpPr>
        <p:spPr>
          <a:xfrm>
            <a:off x="1847886" y="6594466"/>
            <a:ext cx="806823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sk-SK" dirty="0"/>
          </a:p>
        </p:txBody>
      </p:sp>
      <p:sp>
        <p:nvSpPr>
          <p:cNvPr id="25" name="Obdĺžnik 24"/>
          <p:cNvSpPr/>
          <p:nvPr/>
        </p:nvSpPr>
        <p:spPr>
          <a:xfrm>
            <a:off x="2217112" y="1016955"/>
            <a:ext cx="2793770" cy="2677656"/>
          </a:xfrm>
          <a:prstGeom prst="rect">
            <a:avLst/>
          </a:prstGeom>
        </p:spPr>
        <p:txBody>
          <a:bodyPr wrap="square" anchor="ctr" anchorCtr="1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sk-SK" sz="1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 D V L Ť V E L S H</a:t>
            </a:r>
            <a:r>
              <a:rPr lang="sk-SK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sk-SK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sk-SK" sz="1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 O D A N R E V C I</a:t>
            </a:r>
            <a:r>
              <a:rPr lang="sk-SK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sk-SK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sk-SK" sz="1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Z N H P Z S I P E R</a:t>
            </a:r>
            <a:r>
              <a:rPr lang="sk-SK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sk-SK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sk-SK" sz="1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Ú Á Y O Y E U P Ž E</a:t>
            </a:r>
            <a:r>
              <a:rPr lang="sk-SK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sk-SK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sk-SK" sz="1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 O H M C R L Ľ E G</a:t>
            </a:r>
            <a:r>
              <a:rPr lang="sk-SK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sk-SK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sk-SK" sz="1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 D Z A I O M Í B A</a:t>
            </a:r>
            <a:r>
              <a:rPr lang="sk-SK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sk-SK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sk-SK" sz="1400" b="1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</a:t>
            </a:r>
            <a:r>
              <a:rPr lang="sk-SK" sz="1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 O S O R Á K N T</a:t>
            </a:r>
            <a:r>
              <a:rPr lang="sk-SK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sk-SK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sk-SK" sz="1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   Í    N    V   O   Ľ   T    A   D  A</a:t>
            </a:r>
            <a:endParaRPr lang="sk-SK" sz="1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6" name="Obdĺžnik 25"/>
          <p:cNvSpPr/>
          <p:nvPr/>
        </p:nvSpPr>
        <p:spPr>
          <a:xfrm>
            <a:off x="235877" y="1149990"/>
            <a:ext cx="125413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1200" b="1" dirty="0">
                <a:latin typeface="Arial" panose="020B0604020202020204" pitchFamily="34" charset="0"/>
                <a:cs typeface="Arial" panose="020B0604020202020204" pitchFamily="34" charset="0"/>
              </a:rPr>
              <a:t>BEŽEC BOSORÁK CVERNA DATĽOVNÍK KÚZLO OSOBA REGATA </a:t>
            </a:r>
            <a:r>
              <a:rPr lang="sk-SK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SAMOPAL</a:t>
            </a:r>
          </a:p>
          <a:p>
            <a:r>
              <a:rPr lang="sk-SK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SIRUP </a:t>
            </a:r>
            <a:r>
              <a:rPr lang="sk-SK" sz="1200" b="1" dirty="0">
                <a:latin typeface="Arial" panose="020B0604020202020204" pitchFamily="34" charset="0"/>
                <a:cs typeface="Arial" panose="020B0604020202020204" pitchFamily="34" charset="0"/>
              </a:rPr>
              <a:t>SVIECA ŤAHÁK VAZELÍNA ZMYSEL </a:t>
            </a:r>
          </a:p>
        </p:txBody>
      </p:sp>
      <p:sp>
        <p:nvSpPr>
          <p:cNvPr id="27" name="Obdĺžnik 26"/>
          <p:cNvSpPr/>
          <p:nvPr/>
        </p:nvSpPr>
        <p:spPr>
          <a:xfrm>
            <a:off x="250812" y="586574"/>
            <a:ext cx="372730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k-SK" sz="1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Chuck</a:t>
            </a:r>
            <a:r>
              <a:rPr lang="sk-SK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Norris vybrúsil diamant za ...(tajnička)</a:t>
            </a:r>
          </a:p>
        </p:txBody>
      </p:sp>
    </p:spTree>
    <p:extLst>
      <p:ext uri="{BB962C8B-B14F-4D97-AF65-F5344CB8AC3E}">
        <p14:creationId xmlns:p14="http://schemas.microsoft.com/office/powerpoint/2010/main" val="77168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lokTextu 8"/>
          <p:cNvSpPr txBox="1"/>
          <p:nvPr/>
        </p:nvSpPr>
        <p:spPr>
          <a:xfrm>
            <a:off x="8854759" y="115958"/>
            <a:ext cx="48282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1000" dirty="0">
                <a:latin typeface="Arial" panose="020B0604020202020204" pitchFamily="34" charset="0"/>
                <a:cs typeface="Arial" panose="020B0604020202020204" pitchFamily="34" charset="0"/>
              </a:rPr>
              <a:t>- 13 -</a:t>
            </a:r>
          </a:p>
        </p:txBody>
      </p:sp>
      <p:sp>
        <p:nvSpPr>
          <p:cNvPr id="2" name="BlokTextu 1"/>
          <p:cNvSpPr txBox="1"/>
          <p:nvPr/>
        </p:nvSpPr>
        <p:spPr>
          <a:xfrm>
            <a:off x="2723980" y="101616"/>
            <a:ext cx="6992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000" dirty="0">
                <a:latin typeface="Arial" panose="020B0604020202020204" pitchFamily="34" charset="0"/>
                <a:cs typeface="Arial" panose="020B0604020202020204" pitchFamily="34" charset="0"/>
              </a:rPr>
              <a:t>- 4 -</a:t>
            </a:r>
          </a:p>
        </p:txBody>
      </p:sp>
      <p:sp>
        <p:nvSpPr>
          <p:cNvPr id="26" name="BlokTextu 25"/>
          <p:cNvSpPr txBox="1"/>
          <p:nvPr/>
        </p:nvSpPr>
        <p:spPr>
          <a:xfrm>
            <a:off x="8596277" y="318843"/>
            <a:ext cx="2116899" cy="369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799" b="1" dirty="0" smtClean="0"/>
              <a:t>Zasmejte sa</a:t>
            </a:r>
            <a:endParaRPr lang="sk-SK" sz="1799" b="1" dirty="0"/>
          </a:p>
        </p:txBody>
      </p:sp>
      <p:sp>
        <p:nvSpPr>
          <p:cNvPr id="3" name="Obdĺžnik 2"/>
          <p:cNvSpPr/>
          <p:nvPr/>
        </p:nvSpPr>
        <p:spPr>
          <a:xfrm>
            <a:off x="81633" y="646666"/>
            <a:ext cx="5808180" cy="6023076"/>
          </a:xfrm>
          <a:prstGeom prst="rect">
            <a:avLst/>
          </a:prstGeom>
          <a:ln w="5715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 lvl="0" algn="just"/>
            <a:r>
              <a:rPr lang="sk-SK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 dňoch od 3. do 6. mája 2016 sa v dvoch základných školách s rovnakým názvom - Základnej škole, Komenského v Medzilaborciach a Základnej škole, Komenského v </a:t>
            </a:r>
            <a:r>
              <a:rPr lang="sk-SK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Náměšti</a:t>
            </a:r>
            <a:r>
              <a:rPr lang="sk-SK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nad Oslavou - diali neuveriteľné veci. Žiaci a učitelia z tej prvej školy balili kufre a chystali sa na "zahraničnú služobnú cestu". V tej druhej škole sa učitelia, žiaci a ich rodičia pripravovali na privítanie návštevy zo Slovenska a pripravovali im pekný a bohatý program. </a:t>
            </a:r>
          </a:p>
          <a:p>
            <a:pPr lvl="0" algn="just"/>
            <a:r>
              <a:rPr lang="sk-SK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Bolo že to vzrušenia a radosti, keď náš autobus po dlhej ceste dorazil na námestie. Čakali nás tam noví priatelia, s ktorými sme si krátko predtým stihli napísať listy a skontaktovať sa cez </a:t>
            </a:r>
            <a:r>
              <a:rPr lang="sk-SK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facebook</a:t>
            </a:r>
            <a:r>
              <a:rPr lang="sk-SK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Zdalo sa nám, že sa poznáme už dávno, takže </a:t>
            </a:r>
            <a:r>
              <a:rPr lang="sk-SK" sz="1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 </a:t>
            </a:r>
            <a:r>
              <a:rPr lang="sk-SK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ubytovaním a udomácnením sa v nových rodinách nebol problém. Cítili sme sa veľmi dobre aj v škole, aj pri spoločných popoludňajších aktivitách, aj doma u svojho kamaráta, kamarátky. Boli to nezabudnuteľné chvíle plné zvedavých otázok, </a:t>
            </a:r>
            <a:r>
              <a:rPr lang="sk-SK" sz="1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zaujímavých  </a:t>
            </a:r>
            <a:r>
              <a:rPr lang="sk-SK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odpovedí, nevšedných zážitkov </a:t>
            </a:r>
            <a:r>
              <a:rPr lang="sk-SK" sz="1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 najkrajších  pocitov,  </a:t>
            </a:r>
            <a:r>
              <a:rPr lang="sk-SK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ktoré </a:t>
            </a:r>
            <a:endParaRPr lang="sk-SK" sz="1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/>
            <a:r>
              <a:rPr lang="sk-SK" sz="1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 </a:t>
            </a:r>
            <a:r>
              <a:rPr lang="sk-SK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ľuďoch vzbudzuje priateľstvo. Pravdivosť citátu "Priatelia vnášajú slnko do našich životov" sme si teda overili na vlastnej koži. Aj slzičky pri lúčení potvrdili, že nie je nič lepšie a úžasnejšie ako priateľstvo.</a:t>
            </a:r>
          </a:p>
          <a:p>
            <a:pPr lvl="0" algn="just"/>
            <a:r>
              <a:rPr lang="sk-SK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Ďakujeme všetkým, ktorí sa postarali o to, že sme tam mohli byť a na druhú stranu hranice odkazujeme - tešíme sa na vás o rok.</a:t>
            </a:r>
          </a:p>
          <a:p>
            <a:pPr lvl="0" algn="just"/>
            <a:endParaRPr lang="sk-SK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/>
            <a:r>
              <a:rPr lang="sk-SK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P.S. Krátka rekapitulácia štyroch neobyčajných dní : </a:t>
            </a:r>
          </a:p>
          <a:p>
            <a:pPr lvl="0" algn="just"/>
            <a:r>
              <a:rPr lang="sk-SK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precestovali sme celé Slovensko a zašli sme aj ďalej - do Českej republiky</a:t>
            </a:r>
          </a:p>
          <a:p>
            <a:pPr lvl="0" algn="just"/>
            <a:r>
              <a:rPr lang="sk-SK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videli a obdivovali sme krásy južnej Moravy</a:t>
            </a:r>
          </a:p>
          <a:p>
            <a:pPr lvl="0" algn="just"/>
            <a:r>
              <a:rPr lang="sk-SK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stretli a spoznali sme veľmi dobrých ľudí</a:t>
            </a:r>
          </a:p>
          <a:p>
            <a:pPr lvl="0" algn="just"/>
            <a:r>
              <a:rPr lang="sk-SK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žili sme v rodinách našich nových kamarátov</a:t>
            </a:r>
          </a:p>
          <a:p>
            <a:pPr lvl="0" algn="just"/>
            <a:r>
              <a:rPr lang="sk-SK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chodili sme s nimi do českej školy, kde sme sa (predstavte si !) aj učili</a:t>
            </a:r>
          </a:p>
          <a:p>
            <a:pPr lvl="0" algn="just"/>
            <a:r>
              <a:rPr lang="sk-SK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bolo by toho ešte oveľa - oveľa viac, čím by sme sa mohli pochváliť. </a:t>
            </a:r>
          </a:p>
          <a:p>
            <a:pPr lvl="0" algn="just"/>
            <a:endParaRPr lang="sk-SK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/>
            <a:r>
              <a:rPr lang="sk-SK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Všetci svorne konštatujeme, že rozhodnutie prihlásiť sa na výmenný pobyt bolo veľmi dobré a už teraz sa tešíme na návštevu našich kamarátov z partnerskej Základnej školy v </a:t>
            </a:r>
            <a:r>
              <a:rPr lang="sk-SK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Náměšti</a:t>
            </a:r>
            <a:r>
              <a:rPr lang="sk-SK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nad Oslavou u nás v Medzilaborciach.</a:t>
            </a:r>
          </a:p>
          <a:p>
            <a:pPr lvl="0" algn="just"/>
            <a:endParaRPr lang="sk-SK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/>
            <a:r>
              <a:rPr lang="sk-SK" sz="1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11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sk-SK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sk-SK" sz="11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Cvikliková</a:t>
            </a:r>
            <a:r>
              <a:rPr lang="sk-SK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I. Gajdošová, K. </a:t>
            </a:r>
            <a:r>
              <a:rPr lang="sk-SK" sz="11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Lazorčiková</a:t>
            </a:r>
            <a:r>
              <a:rPr lang="sk-SK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 P. </a:t>
            </a:r>
            <a:r>
              <a:rPr lang="sk-SK" sz="11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Pirníková</a:t>
            </a:r>
            <a:r>
              <a:rPr lang="sk-SK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P. </a:t>
            </a:r>
            <a:r>
              <a:rPr lang="sk-SK" sz="11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Čabiňaková</a:t>
            </a:r>
            <a:r>
              <a:rPr lang="sk-SK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žiačky 8. A </a:t>
            </a:r>
            <a:endParaRPr lang="sk-SK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Obdĺžnik 3"/>
          <p:cNvSpPr/>
          <p:nvPr/>
        </p:nvSpPr>
        <p:spPr>
          <a:xfrm>
            <a:off x="1422349" y="123445"/>
            <a:ext cx="33025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sk-SK" sz="2800" b="1" dirty="0">
                <a:solidFill>
                  <a:srgbClr val="006666"/>
                </a:solidFill>
                <a:latin typeface="Chiller" panose="04020404031007020602" pitchFamily="82" charset="0"/>
              </a:rPr>
              <a:t>Aj školy sa spolu kamarátia...</a:t>
            </a:r>
          </a:p>
        </p:txBody>
      </p:sp>
      <p:sp>
        <p:nvSpPr>
          <p:cNvPr id="5" name="BlokTextu 4"/>
          <p:cNvSpPr txBox="1"/>
          <p:nvPr/>
        </p:nvSpPr>
        <p:spPr>
          <a:xfrm>
            <a:off x="6642847" y="718367"/>
            <a:ext cx="298524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-Prečo môj syn dostal zo zemepisu pätorku?</a:t>
            </a:r>
          </a:p>
          <a:p>
            <a:r>
              <a:rPr lang="sk-SK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-Lebo hľadal Rimavskú Sobotu v kalendári.</a:t>
            </a:r>
            <a:endParaRPr lang="sk-SK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BlokTextu 5"/>
          <p:cNvSpPr txBox="1"/>
          <p:nvPr/>
        </p:nvSpPr>
        <p:spPr>
          <a:xfrm>
            <a:off x="8384112" y="3107444"/>
            <a:ext cx="289111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-Aký je rozdiel medzi väzením a školou?</a:t>
            </a:r>
          </a:p>
          <a:p>
            <a:r>
              <a:rPr lang="sk-SK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-???</a:t>
            </a:r>
          </a:p>
          <a:p>
            <a:r>
              <a:rPr lang="sk-SK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-Vo väzení aspoň viete, za čo sedíte!</a:t>
            </a:r>
            <a:endParaRPr lang="sk-SK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BlokTextu 6"/>
          <p:cNvSpPr txBox="1"/>
          <p:nvPr/>
        </p:nvSpPr>
        <p:spPr>
          <a:xfrm>
            <a:off x="6723400" y="2071998"/>
            <a:ext cx="426271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-     Otecko, kto je to kaskadér? – pýta sa Jožko.</a:t>
            </a:r>
          </a:p>
          <a:p>
            <a:pPr marL="285750" indent="-285750">
              <a:buFontTx/>
              <a:buChar char="-"/>
            </a:pPr>
            <a:r>
              <a:rPr lang="sk-SK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To je človek, ktorý ťa zastúpi v nebezpečných situáciách.</a:t>
            </a:r>
          </a:p>
          <a:p>
            <a:pPr marL="285750" indent="-285750">
              <a:buFontTx/>
              <a:buChar char="-"/>
            </a:pPr>
            <a:r>
              <a:rPr lang="sk-SK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Otecko, a ako sa dá objednať taký kaskadér?</a:t>
            </a:r>
          </a:p>
          <a:p>
            <a:pPr marL="285750" indent="-285750">
              <a:buFontTx/>
              <a:buChar char="-"/>
            </a:pPr>
            <a:r>
              <a:rPr lang="sk-SK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Načo by ti bol, chlapče?</a:t>
            </a:r>
          </a:p>
          <a:p>
            <a:pPr marL="285750" indent="-285750">
              <a:buFontTx/>
              <a:buChar char="-"/>
            </a:pPr>
            <a:r>
              <a:rPr lang="sk-SK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Chcel by som, aby priniesol domov moje vysvedčenie. </a:t>
            </a:r>
            <a:endParaRPr lang="sk-SK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BlokTextu 7"/>
          <p:cNvSpPr txBox="1"/>
          <p:nvPr/>
        </p:nvSpPr>
        <p:spPr>
          <a:xfrm>
            <a:off x="8052675" y="1203115"/>
            <a:ext cx="41393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V škole na hodine dejepisu sa učia žiaci o slávnych ľuďoch.</a:t>
            </a:r>
          </a:p>
          <a:p>
            <a:r>
              <a:rPr lang="sk-SK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 Učiteľka sa pýta:</a:t>
            </a:r>
          </a:p>
          <a:p>
            <a:pPr marL="285750" indent="-285750">
              <a:buFontTx/>
              <a:buChar char="-"/>
            </a:pPr>
            <a:r>
              <a:rPr lang="sk-SK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Miško, čím sa preslávil Krištof Kolumbus?</a:t>
            </a:r>
          </a:p>
          <a:p>
            <a:pPr marL="285750" indent="-285750">
              <a:buFontTx/>
              <a:buChar char="-"/>
            </a:pPr>
            <a:r>
              <a:rPr lang="sk-SK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Dostal sa bez víz do Ameriky, odpovedá Miško.</a:t>
            </a:r>
            <a:endParaRPr lang="sk-SK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BlokTextu 10"/>
          <p:cNvSpPr txBox="1"/>
          <p:nvPr/>
        </p:nvSpPr>
        <p:spPr>
          <a:xfrm>
            <a:off x="6642847" y="3895926"/>
            <a:ext cx="554915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Mama sa pýta syna: „Prosím ťa, od čoho máš tú modrinu na čele?“</a:t>
            </a:r>
          </a:p>
          <a:p>
            <a:r>
              <a:rPr lang="sk-SK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„Od premýšľania.“</a:t>
            </a:r>
          </a:p>
          <a:p>
            <a:r>
              <a:rPr lang="sk-SK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„Akože?“</a:t>
            </a:r>
          </a:p>
          <a:p>
            <a:r>
              <a:rPr lang="sk-SK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„Myslel som si, že ma Peťo tým kameňom netrafí...“</a:t>
            </a:r>
          </a:p>
          <a:p>
            <a:endParaRPr lang="sk-SK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BlokTextu 11"/>
          <p:cNvSpPr txBox="1"/>
          <p:nvPr/>
        </p:nvSpPr>
        <p:spPr>
          <a:xfrm>
            <a:off x="8567595" y="4739826"/>
            <a:ext cx="3109483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Na hodine slovenčiny chváli učiteľka žiaka:</a:t>
            </a:r>
          </a:p>
          <a:p>
            <a:pPr marL="285750" indent="-285750">
              <a:buFontTx/>
              <a:buChar char="-"/>
            </a:pPr>
            <a:r>
              <a:rPr lang="sk-SK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Výborne, Janko, urobil si len dve chyby!</a:t>
            </a:r>
          </a:p>
          <a:p>
            <a:pPr marL="285750" indent="-285750">
              <a:buFontTx/>
              <a:buChar char="-"/>
            </a:pPr>
            <a:r>
              <a:rPr lang="sk-SK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A teraz pekne napíšeme druhé slovo!</a:t>
            </a:r>
          </a:p>
          <a:p>
            <a:pPr marL="285750" indent="-285750">
              <a:buFontTx/>
              <a:buChar char="-"/>
            </a:pPr>
            <a:endParaRPr lang="sk-SK" dirty="0"/>
          </a:p>
        </p:txBody>
      </p:sp>
      <p:sp>
        <p:nvSpPr>
          <p:cNvPr id="13" name="BlokTextu 12"/>
          <p:cNvSpPr txBox="1"/>
          <p:nvPr/>
        </p:nvSpPr>
        <p:spPr>
          <a:xfrm>
            <a:off x="6837702" y="5463101"/>
            <a:ext cx="443752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-Ocko, čo robí futbalista, keď už nemôže behať a zle vidí?</a:t>
            </a:r>
          </a:p>
          <a:p>
            <a:r>
              <a:rPr lang="sk-SK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-Čo by robil? Futbalového rozhodcu!</a:t>
            </a:r>
            <a:endParaRPr lang="sk-SK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BlokTextu 13"/>
          <p:cNvSpPr txBox="1"/>
          <p:nvPr/>
        </p:nvSpPr>
        <p:spPr>
          <a:xfrm>
            <a:off x="6843788" y="6069559"/>
            <a:ext cx="45047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-Ahoj, strýko. Vieš, čo sa mi snívalo?</a:t>
            </a:r>
          </a:p>
          <a:p>
            <a:r>
              <a:rPr lang="sk-SK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Nie, neviem.</a:t>
            </a:r>
          </a:p>
          <a:p>
            <a:r>
              <a:rPr lang="sk-SK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Snívalo sa mi, že si mi dal 10 eur.</a:t>
            </a:r>
          </a:p>
          <a:p>
            <a:r>
              <a:rPr lang="sk-SK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-Výborne, chlapče. A preto, že si bol dobrý, môžeš si ich nechať.</a:t>
            </a:r>
            <a:endParaRPr lang="sk-SK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3254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lokTextu 6"/>
          <p:cNvSpPr txBox="1"/>
          <p:nvPr/>
        </p:nvSpPr>
        <p:spPr>
          <a:xfrm>
            <a:off x="8848164" y="94132"/>
            <a:ext cx="4122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1000" dirty="0">
                <a:latin typeface="Arial" panose="020B0604020202020204" pitchFamily="34" charset="0"/>
                <a:cs typeface="Arial" panose="020B0604020202020204" pitchFamily="34" charset="0"/>
              </a:rPr>
              <a:t>- 5 -</a:t>
            </a:r>
          </a:p>
        </p:txBody>
      </p:sp>
      <p:sp>
        <p:nvSpPr>
          <p:cNvPr id="8" name="BlokTextu 7"/>
          <p:cNvSpPr txBox="1"/>
          <p:nvPr/>
        </p:nvSpPr>
        <p:spPr>
          <a:xfrm>
            <a:off x="2864224" y="26897"/>
            <a:ext cx="8606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000" dirty="0">
                <a:latin typeface="Arial" panose="020B0604020202020204" pitchFamily="34" charset="0"/>
                <a:cs typeface="Arial" panose="020B0604020202020204" pitchFamily="34" charset="0"/>
              </a:rPr>
              <a:t>- 12 -</a:t>
            </a:r>
          </a:p>
        </p:txBody>
      </p:sp>
      <p:pic>
        <p:nvPicPr>
          <p:cNvPr id="4" name="Obrázo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3563" y="4843511"/>
            <a:ext cx="1902048" cy="171010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>
                <a:lumMod val="20000"/>
                <a:lumOff val="8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Obrázo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2364" y="217242"/>
            <a:ext cx="1695364" cy="16953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6" name="Obrázo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40588" y="1107914"/>
            <a:ext cx="2020174" cy="19229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9" name="Obrázok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892945">
            <a:off x="6671936" y="2304869"/>
            <a:ext cx="2017906" cy="17587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>
                <a:lumMod val="20000"/>
                <a:lumOff val="8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" name="Obrázok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49582" y="4386410"/>
            <a:ext cx="1627094" cy="216268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tx2">
                <a:lumMod val="20000"/>
                <a:lumOff val="8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1" name="Obdĺžnik 10"/>
          <p:cNvSpPr/>
          <p:nvPr/>
        </p:nvSpPr>
        <p:spPr>
          <a:xfrm rot="20906510">
            <a:off x="7047006" y="3938710"/>
            <a:ext cx="315721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sk-SK" sz="4000" b="1" cap="none" spc="0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SUPER BOLO !</a:t>
            </a:r>
            <a:endParaRPr lang="sk-SK" sz="4000" b="1" cap="none" spc="0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Obrázok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82358" y="2664309"/>
            <a:ext cx="1758206" cy="186914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>
                <a:lumMod val="20000"/>
                <a:lumOff val="8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3" name="Obrázok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37572" y="470646"/>
            <a:ext cx="2106043" cy="150191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>
                <a:lumMod val="20000"/>
                <a:lumOff val="8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Obdĺžnik 1"/>
          <p:cNvSpPr/>
          <p:nvPr/>
        </p:nvSpPr>
        <p:spPr>
          <a:xfrm>
            <a:off x="0" y="371424"/>
            <a:ext cx="5890009" cy="6591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sk-SK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Neviete </a:t>
            </a:r>
            <a:r>
              <a:rPr lang="sk-SK" sz="1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čo máte robiť v lete, alebo kam máte ísť? Tak to by ste si mali prečítať túto </a:t>
            </a:r>
            <a:r>
              <a:rPr lang="sk-SK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stránku. Je </a:t>
            </a:r>
            <a:r>
              <a:rPr lang="sk-SK" sz="1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venovaná práve </a:t>
            </a:r>
            <a:r>
              <a:rPr lang="sk-SK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letu a tipom, ako ho príjemne prežiť.</a:t>
            </a:r>
          </a:p>
          <a:p>
            <a:pPr marL="228600" lvl="0" indent="-228600" algn="just">
              <a:lnSpc>
                <a:spcPct val="115000"/>
              </a:lnSpc>
              <a:spcAft>
                <a:spcPts val="0"/>
              </a:spcAft>
              <a:buAutoNum type="arabicPeriod"/>
            </a:pPr>
            <a:r>
              <a:rPr lang="sk-SK" sz="1000" dirty="0" smtClean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Tráviť čas so svojimi kamarátmi</a:t>
            </a:r>
            <a:endParaRPr lang="sk-SK" sz="10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sk-SK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Nudíš </a:t>
            </a:r>
            <a:r>
              <a:rPr lang="sk-SK" sz="1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 často doma? Tak je </a:t>
            </a:r>
            <a:r>
              <a:rPr lang="sk-SK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načase, </a:t>
            </a:r>
            <a:r>
              <a:rPr lang="sk-SK" sz="1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aby si sa ozval svojim kamarátom. Vonku môžete byť </a:t>
            </a:r>
            <a:r>
              <a:rPr lang="sk-SK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spolu </a:t>
            </a:r>
            <a:r>
              <a:rPr lang="sk-SK" sz="1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 aspoň sa nebudete nudiť. </a:t>
            </a:r>
          </a:p>
          <a:p>
            <a:pPr marL="228600" lvl="0" indent="-228600" algn="just">
              <a:lnSpc>
                <a:spcPct val="115000"/>
              </a:lnSpc>
              <a:spcAft>
                <a:spcPts val="0"/>
              </a:spcAft>
              <a:buAutoNum type="arabicPeriod" startAt="2"/>
            </a:pPr>
            <a:r>
              <a:rPr lang="sk-SK" sz="1000" dirty="0" smtClean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Výlet </a:t>
            </a:r>
            <a:r>
              <a:rPr lang="sk-SK" sz="1000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 </a:t>
            </a:r>
            <a:r>
              <a:rPr lang="sk-SK" sz="1000" dirty="0" smtClean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rodinou</a:t>
            </a:r>
            <a:endParaRPr lang="sk-SK" sz="10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sk-SK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Čo </a:t>
            </a:r>
            <a:r>
              <a:rPr lang="sk-SK" sz="1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keby si išiel/a niekam na výlet s rodinou. V lete to môže byť dobrý nápad. Napríklad ísť niekam na kúpalisko alebo ísť na dovolenku k moru.</a:t>
            </a:r>
          </a:p>
          <a:p>
            <a:pPr marL="228600" lvl="0" indent="-228600" algn="just">
              <a:lnSpc>
                <a:spcPct val="115000"/>
              </a:lnSpc>
              <a:spcAft>
                <a:spcPts val="0"/>
              </a:spcAft>
              <a:buAutoNum type="arabicPeriod" startAt="3"/>
            </a:pPr>
            <a:r>
              <a:rPr lang="sk-SK" sz="1000" dirty="0" smtClean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Návšteva </a:t>
            </a:r>
            <a:r>
              <a:rPr lang="sk-SK" sz="1000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starých </a:t>
            </a:r>
            <a:r>
              <a:rPr lang="sk-SK" sz="1000" dirty="0" smtClean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rodičov</a:t>
            </a:r>
            <a:endParaRPr lang="sk-SK" sz="10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sk-SK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Nevidel/a </a:t>
            </a:r>
            <a:r>
              <a:rPr lang="sk-SK" sz="1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 svojich starých rodičov už dosť dlho? Mohol/Mohla by si ísť k </a:t>
            </a:r>
            <a:r>
              <a:rPr lang="sk-SK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nim </a:t>
            </a:r>
            <a:r>
              <a:rPr lang="sk-SK" sz="1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počas prázdnin. Stráviť týždeň s nimi môže byť celkom zábavné. </a:t>
            </a:r>
          </a:p>
          <a:p>
            <a:pPr marL="228600" lvl="0" indent="-228600" algn="just">
              <a:lnSpc>
                <a:spcPct val="115000"/>
              </a:lnSpc>
              <a:spcAft>
                <a:spcPts val="0"/>
              </a:spcAft>
              <a:buAutoNum type="arabicPeriod" startAt="4"/>
            </a:pPr>
            <a:r>
              <a:rPr lang="sk-SK" sz="1000" dirty="0" smtClean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Tábor</a:t>
            </a:r>
            <a:endParaRPr lang="sk-SK" sz="10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sk-SK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Nevieš </a:t>
            </a:r>
            <a:r>
              <a:rPr lang="sk-SK" sz="1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čo máš robiť v lete a doma nechceš sedieť? Skús nejaký tábor. Tábory sú skvelé. Spoznávaš tam nových ľudí, vytváraš si nové kamarátske vzťahy a hlavne z tábora budeš mať </a:t>
            </a:r>
            <a:r>
              <a:rPr lang="sk-SK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veľa </a:t>
            </a:r>
            <a:r>
              <a:rPr lang="sk-SK" sz="1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krásnych spomienok, na ktoré nikdy nezabudneš.</a:t>
            </a:r>
          </a:p>
          <a:p>
            <a:pPr marL="228600" lvl="0" indent="-228600" algn="just">
              <a:lnSpc>
                <a:spcPct val="115000"/>
              </a:lnSpc>
              <a:spcAft>
                <a:spcPts val="0"/>
              </a:spcAft>
              <a:buAutoNum type="arabicPeriod" startAt="5"/>
            </a:pPr>
            <a:r>
              <a:rPr lang="sk-SK" sz="1000" dirty="0" smtClean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Opekanie</a:t>
            </a:r>
            <a:endParaRPr lang="sk-SK" sz="10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sk-SK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Ak </a:t>
            </a:r>
            <a:r>
              <a:rPr lang="sk-SK" sz="1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chceš môžeš si k sebe pozvať nejakých kamarátov a môžete spolu opekať. Nielen sa najete ale zažijete aj veľa smiešnych a zábavných </a:t>
            </a:r>
            <a:r>
              <a:rPr lang="sk-SK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okamihov.</a:t>
            </a:r>
            <a:endParaRPr lang="sk-SK" sz="1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28600" lvl="0" indent="-228600" algn="just">
              <a:lnSpc>
                <a:spcPct val="115000"/>
              </a:lnSpc>
              <a:spcAft>
                <a:spcPts val="0"/>
              </a:spcAft>
              <a:buAutoNum type="arabicPeriod" startAt="6"/>
            </a:pPr>
            <a:r>
              <a:rPr lang="sk-SK" sz="1000" dirty="0" smtClean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Zmrzlina</a:t>
            </a:r>
            <a:endParaRPr lang="sk-SK" sz="10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sk-SK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 </a:t>
            </a:r>
            <a:r>
              <a:rPr lang="sk-SK" sz="1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čo iné </a:t>
            </a:r>
            <a:r>
              <a:rPr lang="sk-SK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ako zmrzlina! </a:t>
            </a:r>
            <a:r>
              <a:rPr lang="sk-SK" sz="1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 lete je najlepším pokrmom pre každého. Hlavne keď je horúco tak ju každý rád zje. Mal/a by si ísť s kamarátom/kamarátkou alebo </a:t>
            </a:r>
            <a:r>
              <a:rPr lang="sk-SK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 niekým, koho </a:t>
            </a:r>
            <a:r>
              <a:rPr lang="sk-SK" sz="1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by si chcel/a  </a:t>
            </a:r>
            <a:r>
              <a:rPr lang="sk-SK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pozvať </a:t>
            </a:r>
            <a:r>
              <a:rPr lang="sk-SK" sz="1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 zmrzlinu. Určite sa poteší. </a:t>
            </a:r>
          </a:p>
          <a:p>
            <a:pPr marL="228600" lvl="0" indent="-228600" algn="just">
              <a:lnSpc>
                <a:spcPct val="115000"/>
              </a:lnSpc>
              <a:spcAft>
                <a:spcPts val="0"/>
              </a:spcAft>
              <a:buAutoNum type="arabicPeriod" startAt="7"/>
            </a:pPr>
            <a:r>
              <a:rPr lang="sk-SK" sz="1000" dirty="0" smtClean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Túra</a:t>
            </a:r>
            <a:endParaRPr lang="sk-SK" sz="10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sk-SK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Ak </a:t>
            </a:r>
            <a:r>
              <a:rPr lang="sk-SK" sz="1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máš rád/rada </a:t>
            </a:r>
            <a:r>
              <a:rPr lang="sk-SK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prírodu. </a:t>
            </a:r>
            <a:r>
              <a:rPr lang="sk-SK" sz="1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mal/a by si ísť na túru. Napríklad so svojimi rodičmi alebo s kamarátmi. Hoci tá cesta nebude </a:t>
            </a:r>
            <a:r>
              <a:rPr lang="sk-SK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ľahká, </a:t>
            </a:r>
            <a:r>
              <a:rPr lang="sk-SK" sz="1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domov si prinesieš kopu zážitkov a poznatkov z prírody, o ktorých si možno ani nevedel/a.</a:t>
            </a:r>
          </a:p>
          <a:p>
            <a:pPr marL="228600" lvl="0" indent="-228600" algn="just">
              <a:lnSpc>
                <a:spcPct val="115000"/>
              </a:lnSpc>
              <a:spcAft>
                <a:spcPts val="0"/>
              </a:spcAft>
              <a:buAutoNum type="arabicPeriod" startAt="8"/>
            </a:pPr>
            <a:r>
              <a:rPr lang="sk-SK" sz="1000" dirty="0" smtClean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ZOO</a:t>
            </a:r>
            <a:endParaRPr lang="sk-SK" sz="10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sk-SK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Máš </a:t>
            </a:r>
            <a:r>
              <a:rPr lang="sk-SK" sz="1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rád zvieratká? Ak áno tak to by si určite mal/a ísť do </a:t>
            </a:r>
            <a:r>
              <a:rPr lang="sk-SK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ZOO. </a:t>
            </a:r>
            <a:r>
              <a:rPr lang="sk-SK" sz="1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Nájdeš tam veľa krásnych zvierat, ktoré tak ľahko </a:t>
            </a:r>
            <a:r>
              <a:rPr lang="sk-SK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neuvidíš, </a:t>
            </a:r>
            <a:r>
              <a:rPr lang="sk-SK" sz="1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napríklad </a:t>
            </a:r>
            <a:r>
              <a:rPr lang="sk-SK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sk-SK" sz="1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zebru.</a:t>
            </a:r>
          </a:p>
          <a:p>
            <a:pPr marL="228600" lvl="0" indent="-228600" algn="just">
              <a:lnSpc>
                <a:spcPct val="115000"/>
              </a:lnSpc>
              <a:spcAft>
                <a:spcPts val="0"/>
              </a:spcAft>
              <a:buAutoNum type="arabicPeriod" startAt="9"/>
            </a:pPr>
            <a:r>
              <a:rPr lang="sk-SK" sz="1000" dirty="0" smtClean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Športy</a:t>
            </a:r>
            <a:endParaRPr lang="sk-SK" sz="10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sk-SK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Ak </a:t>
            </a:r>
            <a:r>
              <a:rPr lang="sk-SK" sz="1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 viac športový typ tak by si si mal/a zašportovať. Čo napríklad skúsiť futbal, volejbal alebo len tak korčuľovať na korčuliach?  Udržiavaš si zdravý životný štýl. Šport nie je zlým nápadom.</a:t>
            </a:r>
          </a:p>
          <a:p>
            <a:pPr marL="228600" lvl="0" indent="-228600" algn="just">
              <a:lnSpc>
                <a:spcPct val="115000"/>
              </a:lnSpc>
              <a:spcAft>
                <a:spcPts val="0"/>
              </a:spcAft>
              <a:buAutoNum type="arabicPeriod" startAt="10"/>
            </a:pPr>
            <a:r>
              <a:rPr lang="sk-SK" sz="1000" dirty="0" smtClean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Knihy/film</a:t>
            </a:r>
            <a:endParaRPr lang="sk-SK" sz="10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sk-SK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Ak </a:t>
            </a:r>
            <a:r>
              <a:rPr lang="sk-SK" sz="1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nemáš rád/rada takéto letné zábavky tak by si mohol/a </a:t>
            </a:r>
            <a:r>
              <a:rPr lang="sk-SK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čítať </a:t>
            </a:r>
            <a:r>
              <a:rPr lang="sk-SK" sz="1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knihu alebo si pozrieť nejaký dobrý film.  </a:t>
            </a:r>
            <a:endParaRPr lang="sk-SK" sz="1000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BlokTextu 2"/>
          <p:cNvSpPr txBox="1"/>
          <p:nvPr/>
        </p:nvSpPr>
        <p:spPr>
          <a:xfrm>
            <a:off x="316571" y="59767"/>
            <a:ext cx="25476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600" b="1" dirty="0" smtClean="0">
                <a:solidFill>
                  <a:srgbClr val="00B0F0"/>
                </a:solidFill>
              </a:rPr>
              <a:t>     10 </a:t>
            </a:r>
            <a:r>
              <a:rPr lang="sk-SK" sz="1600" b="1" dirty="0">
                <a:solidFill>
                  <a:srgbClr val="00B0F0"/>
                </a:solidFill>
              </a:rPr>
              <a:t>tipov </a:t>
            </a:r>
            <a:r>
              <a:rPr lang="sk-SK" sz="1600" b="1" dirty="0" smtClean="0">
                <a:solidFill>
                  <a:srgbClr val="00B0F0"/>
                </a:solidFill>
              </a:rPr>
              <a:t>na leto</a:t>
            </a:r>
            <a:endParaRPr lang="sk-SK" sz="16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921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lokTextu 6"/>
          <p:cNvSpPr txBox="1"/>
          <p:nvPr/>
        </p:nvSpPr>
        <p:spPr>
          <a:xfrm>
            <a:off x="8689137" y="78386"/>
            <a:ext cx="81419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000" dirty="0">
                <a:latin typeface="Arial" panose="020B0604020202020204" pitchFamily="34" charset="0"/>
                <a:cs typeface="Arial" panose="020B0604020202020204" pitchFamily="34" charset="0"/>
              </a:rPr>
              <a:t>- 11 -</a:t>
            </a:r>
          </a:p>
        </p:txBody>
      </p:sp>
      <p:sp>
        <p:nvSpPr>
          <p:cNvPr id="10" name="BlokTextu 9"/>
          <p:cNvSpPr txBox="1"/>
          <p:nvPr/>
        </p:nvSpPr>
        <p:spPr>
          <a:xfrm>
            <a:off x="7940483" y="324607"/>
            <a:ext cx="2605414" cy="369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799" b="1" dirty="0" smtClean="0"/>
              <a:t>Mojich sedem divov</a:t>
            </a:r>
            <a:endParaRPr lang="sk-SK" sz="1799" b="1" dirty="0"/>
          </a:p>
        </p:txBody>
      </p:sp>
      <p:sp>
        <p:nvSpPr>
          <p:cNvPr id="21" name="BlokTextu 20"/>
          <p:cNvSpPr txBox="1"/>
          <p:nvPr/>
        </p:nvSpPr>
        <p:spPr>
          <a:xfrm>
            <a:off x="2797781" y="58291"/>
            <a:ext cx="84908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000" dirty="0">
                <a:latin typeface="Arial" panose="020B0604020202020204" pitchFamily="34" charset="0"/>
                <a:cs typeface="Arial" panose="020B0604020202020204" pitchFamily="34" charset="0"/>
              </a:rPr>
              <a:t>- 6 -</a:t>
            </a:r>
          </a:p>
        </p:txBody>
      </p:sp>
      <p:sp>
        <p:nvSpPr>
          <p:cNvPr id="23" name="Obdĺžnik 22"/>
          <p:cNvSpPr/>
          <p:nvPr/>
        </p:nvSpPr>
        <p:spPr>
          <a:xfrm>
            <a:off x="-39800" y="5711649"/>
            <a:ext cx="336428" cy="9565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3" name="BlokTextu 2"/>
          <p:cNvSpPr txBox="1"/>
          <p:nvPr/>
        </p:nvSpPr>
        <p:spPr>
          <a:xfrm>
            <a:off x="2134897" y="206765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 smtClean="0"/>
              <a:t>Lúčia sa s nami...</a:t>
            </a:r>
            <a:endParaRPr lang="sk-SK" b="1" dirty="0"/>
          </a:p>
        </p:txBody>
      </p:sp>
      <p:sp>
        <p:nvSpPr>
          <p:cNvPr id="6" name="BlokTextu 5"/>
          <p:cNvSpPr txBox="1"/>
          <p:nvPr/>
        </p:nvSpPr>
        <p:spPr>
          <a:xfrm>
            <a:off x="0" y="448617"/>
            <a:ext cx="5930152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sk-SK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Tento školský rok je posledným v ich aktívnej pedagogickej kariére. Odteraz si už budú vychutnávať život bez školského zvonenia, vysvetľovania učiva, skúšania a rôznych iných „učiteľských príjemností.“ Tešia sa, že konečne budú mať dostatok času venovať svojim rodinám a záľubám. Ďakujeme im za ich celoživotnú učiteľskú prácu a prajeme pevné zdravie. Ešte sme ich stihli požiadať o dve fotografie – aktuálnu i zo začiatku pedagogickej práce -  a  položili sme im tri anketové otázky:</a:t>
            </a:r>
          </a:p>
          <a:p>
            <a:pPr marL="228600" indent="-228600" algn="just">
              <a:buAutoNum type="arabicPeriod"/>
            </a:pPr>
            <a:r>
              <a:rPr lang="sk-SK" sz="1100" b="1" dirty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Aké máte pocity z toho, že odchádzate na zaslúžený odpočinok?</a:t>
            </a:r>
          </a:p>
          <a:p>
            <a:pPr marL="228600" indent="-228600" algn="just">
              <a:buAutoNum type="arabicPeriod"/>
            </a:pPr>
            <a:r>
              <a:rPr lang="sk-SK" sz="1100" b="1" dirty="0" smtClean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Čo Vám najviac utkvelo v pamäti za tie roky učiteľskej práce?</a:t>
            </a:r>
          </a:p>
          <a:p>
            <a:pPr marL="228600" indent="-228600" algn="just">
              <a:buAutoNum type="arabicPeriod"/>
            </a:pPr>
            <a:r>
              <a:rPr lang="sk-SK" sz="1100" b="1" dirty="0" smtClean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Čo by ste chceli povedať, odkázať alebo poradiť našim čitateľom?</a:t>
            </a:r>
            <a:endParaRPr lang="sk-SK" sz="1100" dirty="0">
              <a:solidFill>
                <a:srgbClr val="CC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2598214" y="2238281"/>
            <a:ext cx="3271420" cy="1569660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pPr algn="just"/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1. Moje pocity sú zmiešané. Na jednej strane </a:t>
            </a:r>
            <a:r>
              <a:rPr lang="sk-SK" sz="1200" dirty="0">
                <a:latin typeface="Arial" panose="020B0604020202020204" pitchFamily="34" charset="0"/>
                <a:cs typeface="Arial" panose="020B0604020202020204" pitchFamily="34" charset="0"/>
              </a:rPr>
              <a:t>sa na ten </a:t>
            </a:r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odpočinok teším, ale na druhej  strane viem, že škola mi bude chýbať. </a:t>
            </a:r>
          </a:p>
          <a:p>
            <a:pPr algn="just"/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2. Jedna trieda, ktorej som bola triednou učiteľkou. Bolo ich len 16 žiakov, ale boli slušní, milí, usilovní a pracovití.</a:t>
            </a:r>
          </a:p>
          <a:p>
            <a:pPr algn="just"/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3. Učte sa, vzdelávajte sa! Aj keď mnohí </a:t>
            </a:r>
          </a:p>
          <a:p>
            <a:pPr algn="just"/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z vás si myslia, že dnes to už nie je potrebné.</a:t>
            </a:r>
            <a:endParaRPr lang="sk-SK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BlokTextu 12"/>
          <p:cNvSpPr txBox="1"/>
          <p:nvPr/>
        </p:nvSpPr>
        <p:spPr>
          <a:xfrm>
            <a:off x="241448" y="2043025"/>
            <a:ext cx="21545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Mgr. Nataša </a:t>
            </a:r>
            <a:r>
              <a:rPr lang="sk-SK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Pančurová</a:t>
            </a:r>
            <a:endParaRPr lang="sk-SK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BlokTextu 13"/>
          <p:cNvSpPr txBox="1"/>
          <p:nvPr/>
        </p:nvSpPr>
        <p:spPr>
          <a:xfrm>
            <a:off x="60198" y="5211883"/>
            <a:ext cx="5918001" cy="1569660"/>
          </a:xfrm>
          <a:prstGeom prst="rect">
            <a:avLst/>
          </a:prstGeom>
          <a:solidFill>
            <a:srgbClr val="CCFFFF"/>
          </a:solidFill>
        </p:spPr>
        <p:txBody>
          <a:bodyPr wrap="square" rtlCol="0">
            <a:spAutoFit/>
          </a:bodyPr>
          <a:lstStyle/>
          <a:p>
            <a:pPr algn="just"/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2. V školstve pracujem 37 rokov a za ten čas cez moje ruky prešlo mnoho žiakov. </a:t>
            </a:r>
          </a:p>
          <a:p>
            <a:pPr algn="just"/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V pamäti mi najviac utkveli školské výlety, exkurzie a veselé príhody, ktoré sme zažili so žiakmi a kolegami. Nikdy nezabudnem na tých žiakov, ktorí reprezentovali našu školu a vyhrali Hviezdoslavov Kubín a olympiády zo slovenského jazyka na regionálnej i celoslovenskej úrovni.</a:t>
            </a:r>
          </a:p>
          <a:p>
            <a:pPr algn="just"/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3. Do budúcna by som priala žiakom všetko najlepšie. Hlavne pevné zdravie a dobrých učiteľov. Lepšiu prípravu na vyučovanie a úctivé správanie v škole. Učiteľom dobrých a slušných žiakov, pevnejšie nervy a empatických rodičov.</a:t>
            </a:r>
            <a:endParaRPr lang="sk-SK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BlokTextu 14"/>
          <p:cNvSpPr txBox="1"/>
          <p:nvPr/>
        </p:nvSpPr>
        <p:spPr>
          <a:xfrm>
            <a:off x="199452" y="3703725"/>
            <a:ext cx="25011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Mgr. </a:t>
            </a:r>
            <a:r>
              <a:rPr lang="sk-SK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Danuška</a:t>
            </a:r>
            <a:r>
              <a:rPr lang="sk-SK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Balážová</a:t>
            </a:r>
            <a:endParaRPr lang="sk-SK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BlokTextu 15"/>
          <p:cNvSpPr txBox="1"/>
          <p:nvPr/>
        </p:nvSpPr>
        <p:spPr>
          <a:xfrm>
            <a:off x="2489649" y="4196220"/>
            <a:ext cx="3488550" cy="1015663"/>
          </a:xfrm>
          <a:prstGeom prst="rect">
            <a:avLst/>
          </a:prstGeom>
          <a:solidFill>
            <a:srgbClr val="CCFFFF"/>
          </a:solidFill>
        </p:spPr>
        <p:txBody>
          <a:bodyPr wrap="square" rtlCol="0">
            <a:spAutoFit/>
          </a:bodyPr>
          <a:lstStyle/>
          <a:p>
            <a:pPr marL="228600" lvl="0" indent="-228600" algn="just">
              <a:buFontTx/>
              <a:buAutoNum type="arabicPeriod"/>
            </a:pPr>
            <a:r>
              <a:rPr lang="sk-SK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Čas je neúprosný. Nikdy ho nezastavíš. </a:t>
            </a:r>
            <a:r>
              <a:rPr lang="sk-SK" sz="1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Cítiš</a:t>
            </a:r>
            <a:r>
              <a:rPr lang="sk-SK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že prišiel tvoj čas. Aj ten môj prišiel. </a:t>
            </a:r>
            <a:r>
              <a:rPr lang="sk-SK" sz="1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 </a:t>
            </a:r>
            <a:r>
              <a:rPr lang="sk-SK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jednej strane sa teším na </a:t>
            </a:r>
            <a:r>
              <a:rPr lang="sk-SK" sz="1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zaslúžený odpočinok</a:t>
            </a:r>
            <a:r>
              <a:rPr lang="sk-SK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ale zároveň sa bojím, ako </a:t>
            </a:r>
            <a:r>
              <a:rPr lang="sk-SK" sz="1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 budem </a:t>
            </a:r>
            <a:r>
              <a:rPr lang="sk-SK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odvykať od práce, ktorú som </a:t>
            </a:r>
            <a:r>
              <a:rPr lang="sk-SK" sz="1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mala  </a:t>
            </a:r>
            <a:r>
              <a:rPr lang="sk-SK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nadovšetko rada. </a:t>
            </a:r>
          </a:p>
        </p:txBody>
      </p:sp>
      <p:pic>
        <p:nvPicPr>
          <p:cNvPr id="8" name="Obrázo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452" y="4087359"/>
            <a:ext cx="903207" cy="10763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Obrázok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8699" y="2387372"/>
            <a:ext cx="996255" cy="12156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Obrázok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452" y="2393390"/>
            <a:ext cx="1003205" cy="11976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Obrázo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18699" y="4087359"/>
            <a:ext cx="996255" cy="10628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BlokTextu 1"/>
          <p:cNvSpPr txBox="1"/>
          <p:nvPr/>
        </p:nvSpPr>
        <p:spPr>
          <a:xfrm>
            <a:off x="6427696" y="693811"/>
            <a:ext cx="5647764" cy="3600986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Okolo mňa je veľa vecí, ktoré ma fascinujú a vzbudzujú môj záujem. Majú jedno spoločné – prinášajú mi do života radosť. </a:t>
            </a:r>
          </a:p>
          <a:p>
            <a:pPr algn="just"/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Je to najmä hudba. Počúvam ju, keď som smutná i šťastná. Je to úžasné započúvať sa do jej tónov, zamýšľať sa nad textami. Niekedy ma to privádza k slzám a niekedy napĺňa radosťou.</a:t>
            </a:r>
          </a:p>
          <a:p>
            <a:pPr algn="just"/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Občas, keď už na hudbu nemám chuť, stáva sa mojím tichým priateľom kniha. Čítať ju, zapájať svoju fantáziu a predstavovať si príbeh, vo mne tiež vyvoláva zaujímavé pocity. </a:t>
            </a:r>
          </a:p>
          <a:p>
            <a:pPr algn="just"/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Ďalším z mojich divov je šport, aj keď v niektorých druhoch som antitalent. </a:t>
            </a:r>
          </a:p>
          <a:p>
            <a:pPr algn="just"/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Ale v pyramíde mojich divov najvyššie miesto patrí priateľom. S nimi sa cítim najlepšie. Môžem im povedať o všetkom, čo ma trápi. Práve s priateľmi zdieľam niektoré z mojich vyššie spomínaných divov. Niekedy spolu počúvame hudbu, spievame si a smejeme sa z toho, ako to otrasne znie. Niekedy spolu športujeme, čítame si knihy, surfujeme po internete a vyhľadávame rôzne módne stránky, aby sme si vedeli pekne skombinovať oblečenie. </a:t>
            </a:r>
          </a:p>
          <a:p>
            <a:pPr algn="just"/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Bez mojich priateľov si neviem predstaviť tento svet. Rovnako aj bez hudby, čítania, aktívneho pohybu a módy by ten svet nebol taký úžasný aký práve je.</a:t>
            </a:r>
          </a:p>
          <a:p>
            <a:pPr algn="just"/>
            <a:endParaRPr lang="sk-SK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Natália </a:t>
            </a:r>
            <a:r>
              <a:rPr lang="sk-SK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Kotrinová</a:t>
            </a:r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, 8.A</a:t>
            </a:r>
            <a:endParaRPr lang="sk-SK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Obrázok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89459" y="4651887"/>
            <a:ext cx="1909901" cy="1909901"/>
          </a:xfrm>
          <a:prstGeom prst="rect">
            <a:avLst/>
          </a:prstGeom>
          <a:ln>
            <a:solidFill>
              <a:srgbClr val="7030A0"/>
            </a:solidFill>
          </a:ln>
        </p:spPr>
      </p:pic>
      <p:pic>
        <p:nvPicPr>
          <p:cNvPr id="5" name="Obrázok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60436" y="4664001"/>
            <a:ext cx="2125588" cy="1897787"/>
          </a:xfrm>
          <a:prstGeom prst="rect">
            <a:avLst/>
          </a:prstGeom>
          <a:ln>
            <a:solidFill>
              <a:srgbClr val="7030A0"/>
            </a:solidFill>
          </a:ln>
        </p:spPr>
      </p:pic>
    </p:spTree>
    <p:extLst>
      <p:ext uri="{BB962C8B-B14F-4D97-AF65-F5344CB8AC3E}">
        <p14:creationId xmlns:p14="http://schemas.microsoft.com/office/powerpoint/2010/main" val="1239891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13" descr="Výsledok vyhľadávania obrázkov pre dopyt mňam"/>
          <p:cNvSpPr>
            <a:spLocks noChangeAspect="1" noChangeArrowheads="1"/>
          </p:cNvSpPr>
          <p:nvPr/>
        </p:nvSpPr>
        <p:spPr bwMode="auto">
          <a:xfrm>
            <a:off x="-3175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k-SK" sz="1799"/>
          </a:p>
        </p:txBody>
      </p:sp>
      <p:sp>
        <p:nvSpPr>
          <p:cNvPr id="12" name="BlokTextu 11"/>
          <p:cNvSpPr txBox="1"/>
          <p:nvPr/>
        </p:nvSpPr>
        <p:spPr>
          <a:xfrm>
            <a:off x="2507475" y="58541"/>
            <a:ext cx="11097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000" dirty="0">
                <a:latin typeface="Arial" panose="020B0604020202020204" pitchFamily="34" charset="0"/>
                <a:cs typeface="Arial" panose="020B0604020202020204" pitchFamily="34" charset="0"/>
              </a:rPr>
              <a:t>- 10 -</a:t>
            </a:r>
          </a:p>
        </p:txBody>
      </p:sp>
      <p:sp>
        <p:nvSpPr>
          <p:cNvPr id="18" name="BlokTextu 17"/>
          <p:cNvSpPr txBox="1"/>
          <p:nvPr/>
        </p:nvSpPr>
        <p:spPr>
          <a:xfrm>
            <a:off x="8787022" y="58539"/>
            <a:ext cx="8805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000" dirty="0">
                <a:latin typeface="Arial" panose="020B0604020202020204" pitchFamily="34" charset="0"/>
                <a:cs typeface="Arial" panose="020B0604020202020204" pitchFamily="34" charset="0"/>
              </a:rPr>
              <a:t>- 7 -</a:t>
            </a:r>
          </a:p>
        </p:txBody>
      </p:sp>
      <p:sp>
        <p:nvSpPr>
          <p:cNvPr id="8" name="Obdĺžnik 7"/>
          <p:cNvSpPr/>
          <p:nvPr/>
        </p:nvSpPr>
        <p:spPr>
          <a:xfrm>
            <a:off x="3497792" y="1938085"/>
            <a:ext cx="2053357" cy="2639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sz="1799"/>
          </a:p>
        </p:txBody>
      </p:sp>
      <p:sp>
        <p:nvSpPr>
          <p:cNvPr id="2" name="BlokTextu 1"/>
          <p:cNvSpPr txBox="1"/>
          <p:nvPr/>
        </p:nvSpPr>
        <p:spPr>
          <a:xfrm>
            <a:off x="8633011" y="632387"/>
            <a:ext cx="3558989" cy="1569660"/>
          </a:xfrm>
          <a:prstGeom prst="rect">
            <a:avLst/>
          </a:prstGeom>
          <a:solidFill>
            <a:srgbClr val="FFCC99"/>
          </a:solidFill>
        </p:spPr>
        <p:txBody>
          <a:bodyPr wrap="square" rtlCol="0">
            <a:spAutoFit/>
          </a:bodyPr>
          <a:lstStyle/>
          <a:p>
            <a:pPr algn="just"/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1. Myslím si, že je to úžasný dar takmer 40 rokov robiť prácu, ktorú mám rada a je prirodzené, že po toľkých rokoch práce sa mi už žiada oddýchnuť si, takže sa na zaslúžený odpočinok vlastne teším. No na druhej strane sa trochu obávam clivoty za žiakmi, mojimi kolegami a školským prostredím, v ktorom som sa cítila vždy veľmi dobre.</a:t>
            </a:r>
            <a:endParaRPr lang="sk-SK" dirty="0"/>
          </a:p>
        </p:txBody>
      </p:sp>
      <p:sp>
        <p:nvSpPr>
          <p:cNvPr id="4" name="Obdĺžnik 3"/>
          <p:cNvSpPr/>
          <p:nvPr/>
        </p:nvSpPr>
        <p:spPr>
          <a:xfrm>
            <a:off x="6239435" y="2202047"/>
            <a:ext cx="5952564" cy="1384995"/>
          </a:xfrm>
          <a:prstGeom prst="rect">
            <a:avLst/>
          </a:prstGeom>
          <a:solidFill>
            <a:srgbClr val="FFCC99"/>
          </a:solidFill>
        </p:spPr>
        <p:txBody>
          <a:bodyPr wrap="square">
            <a:spAutoFit/>
          </a:bodyPr>
          <a:lstStyle/>
          <a:p>
            <a:pPr marL="228600" indent="-228600" algn="just">
              <a:buAutoNum type="arabicPeriod" startAt="2"/>
            </a:pPr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Nezabudnuteľné </a:t>
            </a:r>
            <a:r>
              <a:rPr lang="sk-SK" sz="1200" dirty="0">
                <a:latin typeface="Arial" panose="020B0604020202020204" pitchFamily="34" charset="0"/>
                <a:cs typeface="Arial" panose="020B0604020202020204" pitchFamily="34" charset="0"/>
              </a:rPr>
              <a:t>pohľady na mojich prváčikov, na ich bezbrannosť, zraniteľnosť, úprimné očká a veľkú túžbu po poznaní</a:t>
            </a:r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28600" indent="-228600" algn="just">
              <a:buAutoNum type="arabicPeriod" startAt="2"/>
            </a:pPr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Vážte si učiteľov, pretože vám dávajú možnosť poznávať svet cez vzdelávanie a zachovajte si hrdosť k svojej krajine, k svojmu mestu, k svojmu etniku. Ste potomkovia ľudí žijúcich v krásnej krajine. A nezabúdajte na úctu k starším, pretože aj vy raz budete starí a budete potrebovať pocit úcty a uznania. Držím vám všetkým palce, nech ste zdraví a šťastní.</a:t>
            </a:r>
            <a:endParaRPr lang="sk-SK" dirty="0"/>
          </a:p>
        </p:txBody>
      </p:sp>
      <p:sp>
        <p:nvSpPr>
          <p:cNvPr id="5" name="BlokTextu 4"/>
          <p:cNvSpPr txBox="1"/>
          <p:nvPr/>
        </p:nvSpPr>
        <p:spPr>
          <a:xfrm>
            <a:off x="6457907" y="204094"/>
            <a:ext cx="18563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Mgr. Gréta </a:t>
            </a:r>
            <a:r>
              <a:rPr lang="sk-SK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Bycková</a:t>
            </a:r>
            <a:endParaRPr lang="sk-SK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BlokTextu 5"/>
          <p:cNvSpPr txBox="1"/>
          <p:nvPr/>
        </p:nvSpPr>
        <p:spPr>
          <a:xfrm>
            <a:off x="8633011" y="4518213"/>
            <a:ext cx="3558989" cy="1938992"/>
          </a:xfrm>
          <a:prstGeom prst="rect">
            <a:avLst/>
          </a:prstGeom>
          <a:solidFill>
            <a:srgbClr val="99FF66"/>
          </a:solidFill>
        </p:spPr>
        <p:txBody>
          <a:bodyPr wrap="square" rtlCol="0">
            <a:spAutoFit/>
          </a:bodyPr>
          <a:lstStyle/>
          <a:p>
            <a:pPr marL="228600" lvl="0" indent="-228600" algn="just">
              <a:buFontTx/>
              <a:buAutoNum type="arabicPeriod"/>
            </a:pPr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Ďalšia etapa môjho života sa končí a s jej následkami budem musieť žiť v nasledujúcej. </a:t>
            </a:r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</a:t>
            </a:r>
            <a:r>
              <a:rPr lang="sk-SK" sz="1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</a:t>
            </a:r>
            <a:r>
              <a:rPr lang="sk-SK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</a:t>
            </a:r>
            <a:endParaRPr lang="sk-SK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0" indent="-228600" algn="just">
              <a:buFontTx/>
              <a:buAutoNum type="arabicPeriod"/>
            </a:pPr>
            <a:endParaRPr lang="sk-SK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2. Bolo pre mňa šťastím, keď si  žiak z mojej  prítomnosti  odniesol čosi pekné.</a:t>
            </a:r>
          </a:p>
          <a:p>
            <a:pPr algn="just"/>
            <a:endParaRPr lang="sk-SK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3. Nikdy sa nepretvarujte, vaše nedostatky budú skôr či neskôr       aj tak odhalené. Radšej sa ich snažte odstrániť.</a:t>
            </a:r>
            <a:endParaRPr lang="sk-SK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BlokTextu 6"/>
          <p:cNvSpPr txBox="1"/>
          <p:nvPr/>
        </p:nvSpPr>
        <p:spPr>
          <a:xfrm>
            <a:off x="6457907" y="5903029"/>
            <a:ext cx="22391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Mgr. Mikuláš </a:t>
            </a:r>
            <a:r>
              <a:rPr lang="sk-SK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Pačuta</a:t>
            </a:r>
            <a:endParaRPr lang="sk-SK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Obrázo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7497" y="4183144"/>
            <a:ext cx="1005859" cy="12776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Obrázok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0459" y="4183144"/>
            <a:ext cx="1109334" cy="12776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Obrázok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3346" y="739588"/>
            <a:ext cx="1035531" cy="12160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BlokTextu 13"/>
          <p:cNvSpPr txBox="1"/>
          <p:nvPr/>
        </p:nvSpPr>
        <p:spPr>
          <a:xfrm>
            <a:off x="1380056" y="222764"/>
            <a:ext cx="3321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/>
              <a:t>Lukáš </a:t>
            </a:r>
            <a:r>
              <a:rPr lang="sk-SK" dirty="0" err="1" smtClean="0"/>
              <a:t>Adamec</a:t>
            </a:r>
            <a:r>
              <a:rPr lang="sk-SK" dirty="0" smtClean="0"/>
              <a:t> v Medzilaborciach</a:t>
            </a:r>
            <a:endParaRPr lang="sk-SK" dirty="0"/>
          </a:p>
        </p:txBody>
      </p:sp>
      <p:pic>
        <p:nvPicPr>
          <p:cNvPr id="13" name="Obrázok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050" y="657191"/>
            <a:ext cx="2639509" cy="2003654"/>
          </a:xfrm>
          <a:prstGeom prst="rect">
            <a:avLst/>
          </a:prstGeom>
          <a:ln w="38100">
            <a:solidFill>
              <a:schemeClr val="bg2">
                <a:lumMod val="50000"/>
              </a:schemeClr>
            </a:solidFill>
          </a:ln>
        </p:spPr>
      </p:pic>
      <p:sp>
        <p:nvSpPr>
          <p:cNvPr id="15" name="BlokTextu 14"/>
          <p:cNvSpPr txBox="1"/>
          <p:nvPr/>
        </p:nvSpPr>
        <p:spPr>
          <a:xfrm>
            <a:off x="-28597" y="2794486"/>
            <a:ext cx="618192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sk-SK" sz="1200" b="1" i="1" dirty="0" smtClean="0">
                <a:solidFill>
                  <a:srgbClr val="99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Noro</a:t>
            </a:r>
            <a:r>
              <a:rPr lang="sk-SK" sz="1200" i="1" dirty="0" smtClean="0">
                <a:solidFill>
                  <a:srgbClr val="99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Ako ste Vy v detstve a  mladosti prežívali letné prázdniny?</a:t>
            </a:r>
          </a:p>
          <a:p>
            <a:pPr algn="just"/>
            <a:r>
              <a:rPr lang="sk-SK" sz="1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Lukáš </a:t>
            </a:r>
            <a:r>
              <a:rPr lang="sk-SK" sz="12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Adamec</a:t>
            </a:r>
            <a:r>
              <a:rPr lang="sk-SK" sz="1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sk-SK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Športoval som veľa</a:t>
            </a:r>
            <a:r>
              <a:rPr lang="sk-SK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sk-SK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Hrával som vodné pólo, teda dosť často som</a:t>
            </a:r>
          </a:p>
          <a:p>
            <a:pPr algn="just"/>
            <a:r>
              <a:rPr lang="sk-SK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trávil čas v bazéne.</a:t>
            </a:r>
          </a:p>
          <a:p>
            <a:pPr algn="just"/>
            <a:r>
              <a:rPr lang="sk-SK" sz="1200" b="1" i="1" dirty="0" smtClean="0">
                <a:solidFill>
                  <a:srgbClr val="99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Kristína: </a:t>
            </a:r>
            <a:r>
              <a:rPr lang="sk-SK" sz="1200" i="1" dirty="0" smtClean="0">
                <a:solidFill>
                  <a:srgbClr val="99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Čo Vás viedlo k tomu, že ste sa stali spevákom?</a:t>
            </a:r>
          </a:p>
          <a:p>
            <a:pPr algn="just"/>
            <a:r>
              <a:rPr lang="sk-SK" sz="1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Lukáš </a:t>
            </a:r>
            <a:r>
              <a:rPr lang="sk-SK" sz="12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Adamec</a:t>
            </a:r>
            <a:r>
              <a:rPr lang="sk-SK" sz="1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sk-SK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Náhody. Spieval som v bare, s kamošmi. Oni ma odporučili do kapely.</a:t>
            </a:r>
          </a:p>
          <a:p>
            <a:pPr algn="just"/>
            <a:r>
              <a:rPr lang="sk-SK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Potom som išiel do </a:t>
            </a:r>
            <a:r>
              <a:rPr lang="sk-SK" sz="12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Superstar</a:t>
            </a:r>
            <a:r>
              <a:rPr lang="sk-SK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sk-SK" sz="1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sk-SK" sz="1200" b="1" i="1" dirty="0" smtClean="0">
                <a:solidFill>
                  <a:srgbClr val="99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Noro: </a:t>
            </a:r>
            <a:r>
              <a:rPr lang="sk-SK" sz="1200" i="1" dirty="0" smtClean="0">
                <a:solidFill>
                  <a:srgbClr val="99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Vaše účinkovanie v show Tvoja tvár znie povedome bolo fascinujúce. Máte z toho</a:t>
            </a:r>
          </a:p>
          <a:p>
            <a:pPr algn="just"/>
            <a:r>
              <a:rPr lang="sk-SK" sz="1200" i="1" dirty="0">
                <a:solidFill>
                  <a:srgbClr val="99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sk-SK" sz="1200" i="1" dirty="0" smtClean="0">
                <a:solidFill>
                  <a:srgbClr val="99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ejaké nové skúsenosti? </a:t>
            </a:r>
          </a:p>
          <a:p>
            <a:pPr algn="just"/>
            <a:r>
              <a:rPr lang="sk-SK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Lukáš </a:t>
            </a:r>
            <a:r>
              <a:rPr lang="sk-SK" sz="1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Adamec</a:t>
            </a:r>
            <a:r>
              <a:rPr lang="sk-SK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sk-SK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Jasné, v živote som nemal skúsenosť s takými maskami. Veľká zábava,</a:t>
            </a:r>
          </a:p>
          <a:p>
            <a:pPr algn="just"/>
            <a:r>
              <a:rPr lang="sk-SK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veľká show. </a:t>
            </a:r>
            <a:endParaRPr lang="sk-SK" sz="1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sk-SK" sz="1200" b="1" i="1" dirty="0" smtClean="0">
                <a:solidFill>
                  <a:srgbClr val="99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Kristína: </a:t>
            </a:r>
            <a:r>
              <a:rPr lang="sk-SK" sz="1200" i="1" dirty="0" smtClean="0">
                <a:solidFill>
                  <a:srgbClr val="99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Máte už plány na tohoročné leto?</a:t>
            </a:r>
          </a:p>
          <a:p>
            <a:pPr algn="just"/>
            <a:r>
              <a:rPr lang="sk-SK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Lukáš </a:t>
            </a:r>
            <a:r>
              <a:rPr lang="sk-SK" sz="1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Adamec</a:t>
            </a:r>
            <a:r>
              <a:rPr lang="sk-SK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sk-SK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Áno. Budeme mať veľa koncertov. Dohrávame album. Mám veľa </a:t>
            </a:r>
          </a:p>
          <a:p>
            <a:pPr algn="just"/>
            <a:r>
              <a:rPr lang="sk-SK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povinnosti ohľadom rodiny, ale možno vyjde aj dovolenka.</a:t>
            </a:r>
          </a:p>
          <a:p>
            <a:pPr algn="just"/>
            <a:r>
              <a:rPr lang="sk-SK" sz="1200" b="1" i="1" dirty="0" smtClean="0">
                <a:solidFill>
                  <a:srgbClr val="99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Noro: </a:t>
            </a:r>
            <a:r>
              <a:rPr lang="sk-SK" sz="1200" i="1" dirty="0" smtClean="0">
                <a:solidFill>
                  <a:srgbClr val="99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Akú radu by ste dali našim čitateľom?</a:t>
            </a:r>
          </a:p>
          <a:p>
            <a:pPr algn="just"/>
            <a:r>
              <a:rPr lang="sk-SK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Lukáš </a:t>
            </a:r>
            <a:r>
              <a:rPr lang="sk-SK" sz="1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Adamec</a:t>
            </a:r>
            <a:r>
              <a:rPr lang="sk-SK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sk-SK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Zabávajte sa! Snažte sa robiť to, čo vás baví. Tomu sa venujte, </a:t>
            </a:r>
          </a:p>
          <a:p>
            <a:pPr algn="just"/>
            <a:r>
              <a:rPr lang="sk-SK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ale dlhodobo</a:t>
            </a:r>
            <a:r>
              <a:rPr lang="sk-SK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r>
              <a:rPr lang="sk-SK" sz="1200" b="1" i="1" dirty="0" smtClean="0">
                <a:solidFill>
                  <a:srgbClr val="99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Kristína a Noro: </a:t>
            </a:r>
            <a:r>
              <a:rPr lang="sk-SK" sz="1200" i="1" dirty="0" smtClean="0">
                <a:solidFill>
                  <a:srgbClr val="99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Ďakujeme za rozhovor.</a:t>
            </a:r>
          </a:p>
          <a:p>
            <a:pPr algn="just"/>
            <a:r>
              <a:rPr lang="sk-SK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Lukáš </a:t>
            </a:r>
            <a:r>
              <a:rPr lang="sk-SK" sz="1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Adamec</a:t>
            </a:r>
            <a:r>
              <a:rPr lang="sk-SK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sk-SK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Všetkým čitateľom vášho školského časopisu prajem krásne prázdniny.</a:t>
            </a:r>
            <a:endParaRPr lang="sk-SK" sz="1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Obrázok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2632" y="686414"/>
            <a:ext cx="959015" cy="12692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9" name="BlokTextu 18"/>
          <p:cNvSpPr txBox="1"/>
          <p:nvPr/>
        </p:nvSpPr>
        <p:spPr>
          <a:xfrm>
            <a:off x="2970067" y="833731"/>
            <a:ext cx="285440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sk-SK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 príležitosti MDD zavítal do nášho mesta známy a obľúbený spevák Lukáš </a:t>
            </a:r>
            <a:r>
              <a:rPr lang="sk-SK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Adamec</a:t>
            </a:r>
            <a:r>
              <a:rPr lang="sk-SK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0" algn="just"/>
            <a:r>
              <a:rPr lang="sk-SK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Kristína a Noro, ostrieľaní redaktori časopisu Komenského kamarát, mu po </a:t>
            </a:r>
            <a:r>
              <a:rPr lang="sk-SK" sz="1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koncerte položili </a:t>
            </a:r>
            <a:r>
              <a:rPr lang="sk-SK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niekoľko zvedavých otázok a Lukáš im ochotne odpovedal.</a:t>
            </a:r>
          </a:p>
        </p:txBody>
      </p:sp>
      <p:pic>
        <p:nvPicPr>
          <p:cNvPr id="20" name="Obrázok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4188" y="6179121"/>
            <a:ext cx="1447289" cy="607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15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lokTextu 6"/>
          <p:cNvSpPr txBox="1"/>
          <p:nvPr/>
        </p:nvSpPr>
        <p:spPr>
          <a:xfrm>
            <a:off x="3087052" y="121027"/>
            <a:ext cx="6723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000" dirty="0">
                <a:latin typeface="Arial" panose="020B0604020202020204" pitchFamily="34" charset="0"/>
                <a:cs typeface="Arial" panose="020B0604020202020204" pitchFamily="34" charset="0"/>
              </a:rPr>
              <a:t>- 8 -</a:t>
            </a:r>
          </a:p>
        </p:txBody>
      </p:sp>
      <p:sp>
        <p:nvSpPr>
          <p:cNvPr id="8" name="BlokTextu 7"/>
          <p:cNvSpPr txBox="1"/>
          <p:nvPr/>
        </p:nvSpPr>
        <p:spPr>
          <a:xfrm>
            <a:off x="8691284" y="121025"/>
            <a:ext cx="8471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000" dirty="0">
                <a:latin typeface="Arial" panose="020B0604020202020204" pitchFamily="34" charset="0"/>
                <a:cs typeface="Arial" panose="020B0604020202020204" pitchFamily="34" charset="0"/>
              </a:rPr>
              <a:t>- 9 -</a:t>
            </a:r>
          </a:p>
        </p:txBody>
      </p:sp>
      <p:sp>
        <p:nvSpPr>
          <p:cNvPr id="2" name="Obdĺžnik 1"/>
          <p:cNvSpPr/>
          <p:nvPr/>
        </p:nvSpPr>
        <p:spPr>
          <a:xfrm rot="20613067">
            <a:off x="1963878" y="2894324"/>
            <a:ext cx="574830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sk-SK" sz="5400" b="1" cap="none" spc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D60093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Chiller" panose="04020404031007020602" pitchFamily="82" charset="0"/>
              </a:rPr>
              <a:t>VLASTNÁ TVORBA</a:t>
            </a:r>
            <a:endParaRPr lang="sk-SK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D60093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Chiller" panose="04020404031007020602" pitchFamily="82" charset="0"/>
            </a:endParaRPr>
          </a:p>
        </p:txBody>
      </p:sp>
      <p:pic>
        <p:nvPicPr>
          <p:cNvPr id="3" name="Obrázo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738" y="4592015"/>
            <a:ext cx="1975308" cy="1443147"/>
          </a:xfrm>
          <a:prstGeom prst="rect">
            <a:avLst/>
          </a:prstGeom>
          <a:ln>
            <a:solidFill>
              <a:srgbClr val="7030A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Obrázo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80459" y="289119"/>
            <a:ext cx="2058456" cy="1503894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Obrázo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80459" y="2620861"/>
            <a:ext cx="2012417" cy="1470259"/>
          </a:xfrm>
          <a:prstGeom prst="rect">
            <a:avLst/>
          </a:prstGeom>
          <a:ln>
            <a:solidFill>
              <a:srgbClr val="CC0099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Obrázok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3579028" y="377611"/>
            <a:ext cx="2153620" cy="1573421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Obrázok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51997" y="2449774"/>
            <a:ext cx="1959241" cy="1431409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BlokTextu 9"/>
          <p:cNvSpPr txBox="1"/>
          <p:nvPr/>
        </p:nvSpPr>
        <p:spPr>
          <a:xfrm>
            <a:off x="3832153" y="2075987"/>
            <a:ext cx="1617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Západ slnka - A. </a:t>
            </a:r>
            <a:r>
              <a:rPr lang="sk-SK" sz="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Tarčová</a:t>
            </a:r>
            <a:r>
              <a:rPr lang="sk-SK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 5.A</a:t>
            </a:r>
            <a:endParaRPr lang="sk-SK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BlokTextu 10"/>
          <p:cNvSpPr txBox="1"/>
          <p:nvPr/>
        </p:nvSpPr>
        <p:spPr>
          <a:xfrm>
            <a:off x="9895237" y="4267493"/>
            <a:ext cx="178286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Čučoriedky - K. </a:t>
            </a:r>
            <a:r>
              <a:rPr lang="sk-SK" sz="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Lazorčiková</a:t>
            </a:r>
            <a:r>
              <a:rPr lang="sk-SK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 8.A</a:t>
            </a:r>
            <a:endParaRPr lang="sk-SK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BlokTextu 11"/>
          <p:cNvSpPr txBox="1"/>
          <p:nvPr/>
        </p:nvSpPr>
        <p:spPr>
          <a:xfrm>
            <a:off x="651997" y="4013832"/>
            <a:ext cx="180222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Spišský hrad – S. </a:t>
            </a:r>
            <a:r>
              <a:rPr lang="sk-SK" sz="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Jalčová</a:t>
            </a:r>
            <a:r>
              <a:rPr lang="sk-SK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 4.B </a:t>
            </a:r>
            <a:endParaRPr lang="sk-SK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BlokTextu 12"/>
          <p:cNvSpPr txBox="1"/>
          <p:nvPr/>
        </p:nvSpPr>
        <p:spPr>
          <a:xfrm>
            <a:off x="9681938" y="1956415"/>
            <a:ext cx="213391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Výlet na Čertov kameň – V. </a:t>
            </a:r>
            <a:r>
              <a:rPr lang="sk-SK" sz="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Gubová</a:t>
            </a:r>
            <a:r>
              <a:rPr lang="sk-SK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 7.B</a:t>
            </a:r>
            <a:endParaRPr lang="sk-SK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BlokTextu 13"/>
          <p:cNvSpPr txBox="1"/>
          <p:nvPr/>
        </p:nvSpPr>
        <p:spPr>
          <a:xfrm>
            <a:off x="10116818" y="6369276"/>
            <a:ext cx="15612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Melón – J. Seman, 4.A</a:t>
            </a:r>
            <a:endParaRPr lang="sk-SK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Obrázok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07916" y="4797781"/>
            <a:ext cx="2003541" cy="1463773"/>
          </a:xfrm>
          <a:prstGeom prst="rect">
            <a:avLst/>
          </a:prstGeom>
          <a:ln>
            <a:solidFill>
              <a:srgbClr val="00B05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6" name="BlokTextu 15"/>
          <p:cNvSpPr txBox="1"/>
          <p:nvPr/>
        </p:nvSpPr>
        <p:spPr>
          <a:xfrm>
            <a:off x="651997" y="6217382"/>
            <a:ext cx="180078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Moje prázdniny – J. </a:t>
            </a:r>
            <a:r>
              <a:rPr lang="sk-SK" sz="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Hučko</a:t>
            </a:r>
            <a:r>
              <a:rPr lang="sk-SK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 4.A</a:t>
            </a:r>
            <a:endParaRPr lang="sk-SK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BlokTextu 16"/>
          <p:cNvSpPr txBox="1"/>
          <p:nvPr/>
        </p:nvSpPr>
        <p:spPr>
          <a:xfrm>
            <a:off x="409809" y="400085"/>
            <a:ext cx="2670049" cy="163121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sk-SK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Dnes sme výlet na Spišský hrad mali,</a:t>
            </a:r>
          </a:p>
          <a:p>
            <a:r>
              <a:rPr lang="sk-SK" sz="1000" dirty="0"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sk-SK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minulosti tam vládli mocní králi.</a:t>
            </a:r>
          </a:p>
          <a:p>
            <a:r>
              <a:rPr lang="sk-SK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Mučiareň sme videli,</a:t>
            </a:r>
          </a:p>
          <a:p>
            <a:r>
              <a:rPr lang="sk-SK" sz="1000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sk-SK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o mučenie by sme zažiť nechceli.</a:t>
            </a:r>
          </a:p>
          <a:p>
            <a:r>
              <a:rPr lang="sk-SK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Nádherné suveníry tam predávali</a:t>
            </a:r>
          </a:p>
          <a:p>
            <a:r>
              <a:rPr lang="sk-SK" sz="10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sk-SK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my, deti, sme ich pre rodičov kupovali.</a:t>
            </a:r>
          </a:p>
          <a:p>
            <a:r>
              <a:rPr lang="sk-SK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Aby videli aký je to veľký hrad,</a:t>
            </a:r>
          </a:p>
          <a:p>
            <a:r>
              <a:rPr lang="sk-SK" sz="1000" dirty="0">
                <a:latin typeface="Arial" panose="020B0604020202020204" pitchFamily="34" charset="0"/>
                <a:cs typeface="Arial" panose="020B0604020202020204" pitchFamily="34" charset="0"/>
              </a:rPr>
              <a:t>ž</a:t>
            </a:r>
            <a:r>
              <a:rPr lang="sk-SK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e je krása naň sa pozerať.</a:t>
            </a:r>
          </a:p>
          <a:p>
            <a:r>
              <a:rPr lang="sk-SK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</a:t>
            </a:r>
          </a:p>
          <a:p>
            <a:r>
              <a:rPr lang="sk-SK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 Nika Kahancová a Mária </a:t>
            </a:r>
            <a:r>
              <a:rPr lang="sk-SK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Divišová</a:t>
            </a:r>
            <a:r>
              <a:rPr lang="sk-SK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. – 4.B</a:t>
            </a:r>
            <a:endParaRPr lang="sk-SK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lokTextu 17"/>
          <p:cNvSpPr txBox="1"/>
          <p:nvPr/>
        </p:nvSpPr>
        <p:spPr>
          <a:xfrm>
            <a:off x="6426494" y="367246"/>
            <a:ext cx="2837778" cy="2092881"/>
          </a:xfrm>
          <a:prstGeom prst="rect">
            <a:avLst/>
          </a:prstGeom>
          <a:solidFill>
            <a:srgbClr val="FFE7E7"/>
          </a:solidFill>
          <a:ln>
            <a:solidFill>
              <a:srgbClr val="FF66FF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sk-SK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Škola </a:t>
            </a:r>
            <a:r>
              <a:rPr lang="sk-SK" sz="1000" smtClean="0">
                <a:latin typeface="Arial" panose="020B0604020202020204" pitchFamily="34" charset="0"/>
                <a:cs typeface="Arial" panose="020B0604020202020204" pitchFamily="34" charset="0"/>
              </a:rPr>
              <a:t>v prírode</a:t>
            </a:r>
            <a:endParaRPr lang="sk-SK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sk-SK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sk-SK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Prišli sme do školy prírody</a:t>
            </a:r>
          </a:p>
          <a:p>
            <a:pPr algn="just"/>
            <a:r>
              <a:rPr lang="sk-SK" sz="10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sk-SK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zažili tam samé pekné príhody.</a:t>
            </a:r>
          </a:p>
          <a:p>
            <a:pPr algn="just"/>
            <a:r>
              <a:rPr lang="sk-SK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Dobrodružstvá začali sa  v pondelok,</a:t>
            </a:r>
          </a:p>
          <a:p>
            <a:pPr algn="just"/>
            <a:r>
              <a:rPr lang="sk-SK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Spišský hrad sme navštívili v utorok.</a:t>
            </a:r>
          </a:p>
          <a:p>
            <a:pPr algn="just"/>
            <a:r>
              <a:rPr lang="sk-SK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V stredu a štvrtok sme na výletoch boli,</a:t>
            </a:r>
          </a:p>
          <a:p>
            <a:pPr algn="just"/>
            <a:r>
              <a:rPr lang="sk-SK" sz="100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sk-SK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nich vám písať nebudem, ruka ma už bolí.</a:t>
            </a:r>
          </a:p>
          <a:p>
            <a:pPr algn="just"/>
            <a:r>
              <a:rPr lang="sk-SK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V piatok bol už posledný deň – koniec.</a:t>
            </a:r>
          </a:p>
          <a:p>
            <a:pPr algn="just"/>
            <a:r>
              <a:rPr lang="sk-SK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Čakala nás cesta domov a spomienok kopec.</a:t>
            </a:r>
          </a:p>
          <a:p>
            <a:pPr algn="just"/>
            <a:endParaRPr lang="sk-SK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k-SK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Emma Suchá., Anka </a:t>
            </a:r>
            <a:r>
              <a:rPr lang="sk-SK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Tarčová</a:t>
            </a:r>
            <a:r>
              <a:rPr lang="sk-SK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sk-SK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Miriam </a:t>
            </a:r>
            <a:r>
              <a:rPr lang="sk-SK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Kosseyová</a:t>
            </a:r>
            <a:r>
              <a:rPr lang="sk-SK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– 5.A</a:t>
            </a:r>
            <a:endParaRPr lang="sk-SK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BlokTextu 18"/>
          <p:cNvSpPr txBox="1"/>
          <p:nvPr/>
        </p:nvSpPr>
        <p:spPr>
          <a:xfrm>
            <a:off x="3410857" y="4139891"/>
            <a:ext cx="2119418" cy="2292935"/>
          </a:xfrm>
          <a:prstGeom prst="rect">
            <a:avLst/>
          </a:prstGeom>
          <a:solidFill>
            <a:srgbClr val="CCFF99"/>
          </a:solidFill>
          <a:ln>
            <a:solidFill>
              <a:srgbClr val="008000"/>
            </a:solidFill>
          </a:ln>
        </p:spPr>
        <p:txBody>
          <a:bodyPr wrap="square" rtlCol="0">
            <a:spAutoFit/>
          </a:bodyPr>
          <a:lstStyle/>
          <a:p>
            <a:r>
              <a:rPr lang="sk-SK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Prázdniny</a:t>
            </a:r>
          </a:p>
          <a:p>
            <a:endParaRPr lang="sk-SK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k-SK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Na prázdniny sa tešíme,</a:t>
            </a:r>
          </a:p>
          <a:p>
            <a:r>
              <a:rPr lang="sk-SK" sz="1100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sk-SK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o kúpaliskách chodíme.</a:t>
            </a:r>
          </a:p>
          <a:p>
            <a:r>
              <a:rPr lang="sk-SK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Vody sú tam studené</a:t>
            </a:r>
          </a:p>
          <a:p>
            <a:r>
              <a:rPr lang="sk-SK" sz="11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sk-SK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 nápoje chladené.</a:t>
            </a:r>
          </a:p>
          <a:p>
            <a:r>
              <a:rPr lang="sk-SK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S kamarátmi sa stretávame,</a:t>
            </a:r>
          </a:p>
          <a:p>
            <a:r>
              <a:rPr lang="sk-SK" sz="1100" dirty="0"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sk-SK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eľa zážitkov spolu máme.</a:t>
            </a:r>
          </a:p>
          <a:p>
            <a:r>
              <a:rPr lang="sk-SK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Leto je už za rohom,</a:t>
            </a:r>
          </a:p>
          <a:p>
            <a:r>
              <a:rPr lang="sk-SK" sz="11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sk-SK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 tak škole dáme zbohom.</a:t>
            </a:r>
          </a:p>
          <a:p>
            <a:endParaRPr lang="sk-SK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k-SK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Simona </a:t>
            </a:r>
            <a:r>
              <a:rPr lang="sk-SK" sz="1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Falisová</a:t>
            </a:r>
            <a:r>
              <a:rPr lang="sk-SK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, 5.A</a:t>
            </a:r>
            <a:endParaRPr lang="sk-SK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sk-SK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BlokTextu 19"/>
          <p:cNvSpPr txBox="1"/>
          <p:nvPr/>
        </p:nvSpPr>
        <p:spPr>
          <a:xfrm>
            <a:off x="6453562" y="3578198"/>
            <a:ext cx="2731791" cy="2031325"/>
          </a:xfrm>
          <a:prstGeom prst="rect">
            <a:avLst/>
          </a:prstGeom>
          <a:solidFill>
            <a:srgbClr val="FFFFBD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sk-SK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Deň detí</a:t>
            </a:r>
          </a:p>
          <a:p>
            <a:endParaRPr lang="sk-SK" sz="10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k-SK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Dnes všetky deti sviatok majú, </a:t>
            </a:r>
          </a:p>
          <a:p>
            <a:r>
              <a:rPr lang="sk-SK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celý deň sa iba zabávajú.</a:t>
            </a:r>
          </a:p>
          <a:p>
            <a:r>
              <a:rPr lang="sk-SK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Dievčatá vo vybíjanej vyhrali,</a:t>
            </a:r>
          </a:p>
          <a:p>
            <a:r>
              <a:rPr lang="sk-SK" sz="105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sk-SK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le chlapci vo futbale prehrali.</a:t>
            </a:r>
          </a:p>
          <a:p>
            <a:r>
              <a:rPr lang="sk-SK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Veľmi sme sa na dnešný deň tešili,</a:t>
            </a:r>
          </a:p>
          <a:p>
            <a:r>
              <a:rPr lang="sk-SK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 koncert Lukáša </a:t>
            </a:r>
            <a:r>
              <a:rPr lang="sk-SK" sz="105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Adamca</a:t>
            </a:r>
            <a:r>
              <a:rPr lang="sk-SK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 sme zažili.</a:t>
            </a:r>
          </a:p>
          <a:p>
            <a:r>
              <a:rPr lang="sk-SK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Domov unavení sme prišli  </a:t>
            </a:r>
            <a:r>
              <a:rPr lang="sk-SK" sz="105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vzápäti</a:t>
            </a:r>
            <a:r>
              <a:rPr lang="sk-SK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r>
              <a:rPr lang="sk-SK" sz="1050" dirty="0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sk-SK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rásne spomienky sme mali v pamäti.</a:t>
            </a:r>
          </a:p>
          <a:p>
            <a:endParaRPr lang="sk-SK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k-SK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Ema Suchá, 5.A</a:t>
            </a:r>
            <a:endParaRPr lang="sk-SK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Obrázo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55859" y="5826945"/>
            <a:ext cx="1335425" cy="996318"/>
          </a:xfrm>
          <a:prstGeom prst="rect">
            <a:avLst/>
          </a:prstGeom>
        </p:spPr>
      </p:pic>
      <p:pic>
        <p:nvPicPr>
          <p:cNvPr id="23" name="Obrázok 2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88202" y="2585594"/>
            <a:ext cx="1670737" cy="883893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826573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2796</TotalTime>
  <Words>3167</Words>
  <Application>Microsoft Office PowerPoint</Application>
  <PresentationFormat>Širokouhlá</PresentationFormat>
  <Paragraphs>274</Paragraphs>
  <Slides>8</Slides>
  <Notes>0</Notes>
  <HiddenSlides>0</HiddenSlides>
  <MMClips>0</MMClips>
  <ScaleCrop>false</ScaleCrop>
  <HeadingPairs>
    <vt:vector size="6" baseType="variant">
      <vt:variant>
        <vt:lpstr>Použité písma</vt:lpstr>
      </vt:variant>
      <vt:variant>
        <vt:i4>15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8</vt:i4>
      </vt:variant>
    </vt:vector>
  </HeadingPairs>
  <TitlesOfParts>
    <vt:vector size="24" baseType="lpstr">
      <vt:lpstr>Arial</vt:lpstr>
      <vt:lpstr>Arial Black</vt:lpstr>
      <vt:lpstr>Calibri</vt:lpstr>
      <vt:lpstr>Calibri Light</vt:lpstr>
      <vt:lpstr>Copperplate Gothic Bold</vt:lpstr>
      <vt:lpstr>Forte</vt:lpstr>
      <vt:lpstr>Gigi</vt:lpstr>
      <vt:lpstr>Harrington</vt:lpstr>
      <vt:lpstr>Chiller</vt:lpstr>
      <vt:lpstr>Lucida Calligraphy</vt:lpstr>
      <vt:lpstr>MV Boli</vt:lpstr>
      <vt:lpstr>Segoe Script</vt:lpstr>
      <vt:lpstr>Verdana</vt:lpstr>
      <vt:lpstr>Wingdings</vt:lpstr>
      <vt:lpstr>Wingdings 2</vt:lpstr>
      <vt:lpstr>HDOfficeLightV0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Prezentácia programu PowerPoint</dc:title>
  <dc:creator>Hrisenko</dc:creator>
  <cp:lastModifiedBy>Hrisenko</cp:lastModifiedBy>
  <cp:revision>440</cp:revision>
  <dcterms:created xsi:type="dcterms:W3CDTF">2015-11-29T15:21:36Z</dcterms:created>
  <dcterms:modified xsi:type="dcterms:W3CDTF">2018-04-16T18:47:22Z</dcterms:modified>
</cp:coreProperties>
</file>